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56" r:id="rId10"/>
    <p:sldId id="265" r:id="rId11"/>
    <p:sldId id="266" r:id="rId12"/>
    <p:sldId id="268" r:id="rId13"/>
    <p:sldId id="269" r:id="rId14"/>
    <p:sldId id="273" r:id="rId15"/>
    <p:sldId id="272" r:id="rId16"/>
    <p:sldId id="274" r:id="rId17"/>
    <p:sldId id="277" r:id="rId18"/>
    <p:sldId id="279" r:id="rId19"/>
    <p:sldId id="286" r:id="rId20"/>
    <p:sldId id="287" r:id="rId21"/>
    <p:sldId id="290" r:id="rId22"/>
    <p:sldId id="291" r:id="rId23"/>
    <p:sldId id="292" r:id="rId24"/>
    <p:sldId id="294" r:id="rId25"/>
    <p:sldId id="293" r:id="rId26"/>
    <p:sldId id="288" r:id="rId27"/>
    <p:sldId id="302" r:id="rId28"/>
    <p:sldId id="296" r:id="rId29"/>
    <p:sldId id="282" r:id="rId30"/>
    <p:sldId id="297" r:id="rId31"/>
    <p:sldId id="298" r:id="rId32"/>
    <p:sldId id="300" r:id="rId33"/>
    <p:sldId id="301" r:id="rId34"/>
    <p:sldId id="303" r:id="rId35"/>
    <p:sldId id="305" r:id="rId36"/>
    <p:sldId id="307" r:id="rId37"/>
    <p:sldId id="308" r:id="rId38"/>
    <p:sldId id="306" r:id="rId39"/>
    <p:sldId id="304" r:id="rId40"/>
    <p:sldId id="309" r:id="rId41"/>
    <p:sldId id="319" r:id="rId42"/>
    <p:sldId id="311" r:id="rId43"/>
    <p:sldId id="312" r:id="rId44"/>
    <p:sldId id="313" r:id="rId45"/>
    <p:sldId id="314" r:id="rId46"/>
    <p:sldId id="315" r:id="rId47"/>
    <p:sldId id="316" r:id="rId48"/>
    <p:sldId id="317" r:id="rId49"/>
    <p:sldId id="318" r:id="rId50"/>
    <p:sldId id="289" r:id="rId51"/>
    <p:sldId id="295" r:id="rId52"/>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GT"/>
          </a:p>
        </p:txBody>
      </p:sp>
      <p:sp>
        <p:nvSpPr>
          <p:cNvPr id="4" name="Marcador de fecha 3"/>
          <p:cNvSpPr>
            <a:spLocks noGrp="1"/>
          </p:cNvSpPr>
          <p:nvPr>
            <p:ph type="dt" sz="half" idx="10"/>
          </p:nvPr>
        </p:nvSpPr>
        <p:spPr/>
        <p:txBody>
          <a:bodyPr/>
          <a:lstStyle/>
          <a:p>
            <a:fld id="{5BD4A88D-9669-4497-8DF5-BA8A1776E062}" type="datetimeFigureOut">
              <a:rPr lang="es-GT" smtClean="0"/>
              <a:t>01/11/2017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13984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5BD4A88D-9669-4497-8DF5-BA8A1776E062}" type="datetimeFigureOut">
              <a:rPr lang="es-GT" smtClean="0"/>
              <a:t>01/11/2017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84510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5BD4A88D-9669-4497-8DF5-BA8A1776E062}" type="datetimeFigureOut">
              <a:rPr lang="es-GT" smtClean="0"/>
              <a:t>01/11/2017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354918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10"/>
          </p:nvPr>
        </p:nvSpPr>
        <p:spPr/>
        <p:txBody>
          <a:bodyPr/>
          <a:lstStyle/>
          <a:p>
            <a:fld id="{5BD4A88D-9669-4497-8DF5-BA8A1776E062}" type="datetimeFigureOut">
              <a:rPr lang="es-GT" smtClean="0"/>
              <a:t>01/11/2017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291419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BD4A88D-9669-4497-8DF5-BA8A1776E062}" type="datetimeFigureOut">
              <a:rPr lang="es-GT" smtClean="0"/>
              <a:t>01/11/2017</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302664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fecha 4"/>
          <p:cNvSpPr>
            <a:spLocks noGrp="1"/>
          </p:cNvSpPr>
          <p:nvPr>
            <p:ph type="dt" sz="half" idx="10"/>
          </p:nvPr>
        </p:nvSpPr>
        <p:spPr/>
        <p:txBody>
          <a:bodyPr/>
          <a:lstStyle/>
          <a:p>
            <a:fld id="{5BD4A88D-9669-4497-8DF5-BA8A1776E062}" type="datetimeFigureOut">
              <a:rPr lang="es-GT" smtClean="0"/>
              <a:t>01/11/2017</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332170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Marcador de fecha 6"/>
          <p:cNvSpPr>
            <a:spLocks noGrp="1"/>
          </p:cNvSpPr>
          <p:nvPr>
            <p:ph type="dt" sz="half" idx="10"/>
          </p:nvPr>
        </p:nvSpPr>
        <p:spPr/>
        <p:txBody>
          <a:bodyPr/>
          <a:lstStyle/>
          <a:p>
            <a:fld id="{5BD4A88D-9669-4497-8DF5-BA8A1776E062}" type="datetimeFigureOut">
              <a:rPr lang="es-GT" smtClean="0"/>
              <a:t>01/11/2017</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348049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GT"/>
          </a:p>
        </p:txBody>
      </p:sp>
      <p:sp>
        <p:nvSpPr>
          <p:cNvPr id="3" name="Marcador de fecha 2"/>
          <p:cNvSpPr>
            <a:spLocks noGrp="1"/>
          </p:cNvSpPr>
          <p:nvPr>
            <p:ph type="dt" sz="half" idx="10"/>
          </p:nvPr>
        </p:nvSpPr>
        <p:spPr/>
        <p:txBody>
          <a:bodyPr/>
          <a:lstStyle/>
          <a:p>
            <a:fld id="{5BD4A88D-9669-4497-8DF5-BA8A1776E062}" type="datetimeFigureOut">
              <a:rPr lang="es-GT" smtClean="0"/>
              <a:t>01/11/2017</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294214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BD4A88D-9669-4497-8DF5-BA8A1776E062}" type="datetimeFigureOut">
              <a:rPr lang="es-GT" smtClean="0"/>
              <a:t>01/11/2017</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2287495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BD4A88D-9669-4497-8DF5-BA8A1776E062}" type="datetimeFigureOut">
              <a:rPr lang="es-GT" smtClean="0"/>
              <a:t>01/11/2017</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132278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BD4A88D-9669-4497-8DF5-BA8A1776E062}" type="datetimeFigureOut">
              <a:rPr lang="es-GT" smtClean="0"/>
              <a:t>01/11/2017</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BBBCFD3B-6CCC-4B7C-ABC5-A6BF89C13B30}" type="slidenum">
              <a:rPr lang="es-GT" smtClean="0"/>
              <a:t>‹Nº›</a:t>
            </a:fld>
            <a:endParaRPr lang="es-GT"/>
          </a:p>
        </p:txBody>
      </p:sp>
    </p:spTree>
    <p:extLst>
      <p:ext uri="{BB962C8B-B14F-4D97-AF65-F5344CB8AC3E}">
        <p14:creationId xmlns:p14="http://schemas.microsoft.com/office/powerpoint/2010/main" val="220691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4A88D-9669-4497-8DF5-BA8A1776E062}" type="datetimeFigureOut">
              <a:rPr lang="es-GT" smtClean="0"/>
              <a:t>01/11/2017</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CFD3B-6CCC-4B7C-ABC5-A6BF89C13B30}" type="slidenum">
              <a:rPr lang="es-GT" smtClean="0"/>
              <a:t>‹Nº›</a:t>
            </a:fld>
            <a:endParaRPr lang="es-GT"/>
          </a:p>
        </p:txBody>
      </p:sp>
    </p:spTree>
    <p:extLst>
      <p:ext uri="{BB962C8B-B14F-4D97-AF65-F5344CB8AC3E}">
        <p14:creationId xmlns:p14="http://schemas.microsoft.com/office/powerpoint/2010/main" val="108074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7.png"/><Relationship Id="rId5" Type="http://schemas.openxmlformats.org/officeDocument/2006/relationships/hyperlink" Target="http://upload.wikimedia.org/wikipedia/commons/8/87/Climats_dans_le_Monde.svg" TargetMode="Externa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8211" y="584065"/>
            <a:ext cx="6142150" cy="407608"/>
          </a:xfrm>
        </p:spPr>
        <p:txBody>
          <a:bodyPr>
            <a:normAutofit fontScale="90000"/>
          </a:bodyPr>
          <a:lstStyle/>
          <a:p>
            <a:r>
              <a:rPr lang="es-GT" sz="7200" b="1" dirty="0" smtClean="0"/>
              <a:t>INVESTIGUEMOS</a:t>
            </a:r>
            <a:endParaRPr lang="es-GT" sz="7200" b="1" dirty="0"/>
          </a:p>
        </p:txBody>
      </p:sp>
      <p:pic>
        <p:nvPicPr>
          <p:cNvPr id="1026" name="Picture 2" descr="Resultado de imagen para CLIMA EN EL TELEFON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405" y="1416675"/>
            <a:ext cx="3112087" cy="512043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254579" y="1160736"/>
            <a:ext cx="5615189" cy="5632311"/>
          </a:xfrm>
          <a:prstGeom prst="rect">
            <a:avLst/>
          </a:prstGeom>
          <a:noFill/>
        </p:spPr>
        <p:txBody>
          <a:bodyPr wrap="square" rtlCol="0">
            <a:spAutoFit/>
          </a:bodyPr>
          <a:lstStyle/>
          <a:p>
            <a:pPr algn="just"/>
            <a:r>
              <a:rPr lang="es-GT" sz="3600" dirty="0" smtClean="0">
                <a:latin typeface="AR CENA" panose="02000000000000000000" pitchFamily="2" charset="0"/>
              </a:rPr>
              <a:t>Realice 3 grupos de tres personas, tome el sobre que se encuentra en la parte enfrente del laboratorio y con el uso del teléfono e internet escriba en la parte de atrás de la foto la temperatura mínima y máxima y el tiempo </a:t>
            </a:r>
            <a:r>
              <a:rPr lang="es-GT" sz="3600" dirty="0" err="1" smtClean="0">
                <a:latin typeface="AR CENA" panose="02000000000000000000" pitchFamily="2" charset="0"/>
              </a:rPr>
              <a:t>climatico</a:t>
            </a:r>
            <a:r>
              <a:rPr lang="es-GT" sz="3600" dirty="0" smtClean="0">
                <a:latin typeface="AR CENA" panose="02000000000000000000" pitchFamily="2" charset="0"/>
              </a:rPr>
              <a:t> de los diferentes lugares.</a:t>
            </a:r>
            <a:r>
              <a:rPr lang="es-GT" sz="3600" dirty="0" smtClean="0">
                <a:solidFill>
                  <a:srgbClr val="FF0000"/>
                </a:solidFill>
                <a:latin typeface="AR CENA" panose="02000000000000000000" pitchFamily="2" charset="0"/>
              </a:rPr>
              <a:t> Tiempo máximo lo que dura la canción.</a:t>
            </a:r>
            <a:r>
              <a:rPr lang="es-GT" sz="3600" dirty="0" smtClean="0">
                <a:latin typeface="AR CENA" panose="02000000000000000000" pitchFamily="2" charset="0"/>
              </a:rPr>
              <a:t> </a:t>
            </a:r>
            <a:endParaRPr lang="es-GT" sz="3600" dirty="0">
              <a:latin typeface="AR CENA" panose="02000000000000000000" pitchFamily="2" charset="0"/>
            </a:endParaRPr>
          </a:p>
        </p:txBody>
      </p:sp>
    </p:spTree>
    <p:extLst>
      <p:ext uri="{BB962C8B-B14F-4D97-AF65-F5344CB8AC3E}">
        <p14:creationId xmlns:p14="http://schemas.microsoft.com/office/powerpoint/2010/main" val="973927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1259420">
            <a:off x="400318" y="1537103"/>
            <a:ext cx="10727028" cy="3447021"/>
          </a:xfrm>
        </p:spPr>
        <p:txBody>
          <a:bodyPr>
            <a:normAutofit/>
          </a:bodyPr>
          <a:lstStyle/>
          <a:p>
            <a:pPr algn="ctr"/>
            <a:r>
              <a:rPr lang="es-GT" sz="7200" b="1" dirty="0" smtClean="0">
                <a:latin typeface="AR CHRISTY" panose="02000000000000000000" pitchFamily="2" charset="0"/>
              </a:rPr>
              <a:t>¿Clima y tiempo es lo mismo?</a:t>
            </a:r>
            <a:endParaRPr lang="es-GT" sz="7200" b="1" dirty="0">
              <a:latin typeface="AR CHRISTY" panose="02000000000000000000" pitchFamily="2" charset="0"/>
            </a:endParaRPr>
          </a:p>
        </p:txBody>
      </p:sp>
      <p:pic>
        <p:nvPicPr>
          <p:cNvPr id="9218" name="Picture 2" descr="Resultado de imagen para emoji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9944">
            <a:off x="7727322" y="3260613"/>
            <a:ext cx="3426809" cy="342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23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7844" y="2675632"/>
            <a:ext cx="4253249" cy="3416076"/>
          </a:xfrm>
        </p:spPr>
        <p:txBody>
          <a:bodyPr>
            <a:normAutofit/>
          </a:bodyPr>
          <a:lstStyle/>
          <a:p>
            <a:pPr marL="0" indent="0" algn="just">
              <a:buNone/>
            </a:pPr>
            <a:r>
              <a:rPr lang="es-ES_tradnl" altLang="es-GT" sz="3600" dirty="0" smtClean="0">
                <a:effectLst>
                  <a:outerShdw blurRad="38100" dist="38100" dir="2700000" algn="tl">
                    <a:srgbClr val="000000">
                      <a:alpha val="43137"/>
                    </a:srgbClr>
                  </a:outerShdw>
                </a:effectLst>
              </a:rPr>
              <a:t>El </a:t>
            </a:r>
            <a:r>
              <a:rPr lang="es-ES_tradnl" altLang="es-GT" sz="3200" dirty="0" smtClean="0">
                <a:effectLst>
                  <a:outerShdw blurRad="38100" dist="38100" dir="2700000" algn="tl">
                    <a:srgbClr val="000000">
                      <a:alpha val="43137"/>
                    </a:srgbClr>
                  </a:outerShdw>
                </a:effectLst>
              </a:rPr>
              <a:t>tiempo </a:t>
            </a:r>
            <a:r>
              <a:rPr lang="es-ES_tradnl" altLang="es-GT" sz="3200" dirty="0" smtClean="0">
                <a:solidFill>
                  <a:srgbClr val="FF0000"/>
                </a:solidFill>
                <a:effectLst>
                  <a:outerShdw blurRad="38100" dist="38100" dir="2700000" algn="tl">
                    <a:srgbClr val="000000">
                      <a:alpha val="43137"/>
                    </a:srgbClr>
                  </a:outerShdw>
                </a:effectLst>
              </a:rPr>
              <a:t>es el estado físico de la atmósfera en un momento y un lugar determinado, el tiempo atmosférico lo estudia la meteorología. </a:t>
            </a:r>
            <a:endParaRPr lang="es-ES_tradnl" altLang="es-GT" sz="3200" dirty="0">
              <a:solidFill>
                <a:srgbClr val="FF0000"/>
              </a:solidFill>
              <a:effectLst>
                <a:outerShdw blurRad="38100" dist="38100" dir="2700000" algn="tl">
                  <a:srgbClr val="000000">
                    <a:alpha val="43137"/>
                  </a:srgbClr>
                </a:outerShdw>
              </a:effectLst>
            </a:endParaRPr>
          </a:p>
          <a:p>
            <a:endParaRPr lang="es-GT" dirty="0"/>
          </a:p>
        </p:txBody>
      </p:sp>
      <p:pic>
        <p:nvPicPr>
          <p:cNvPr id="5" name="Picture 7" descr="D:\Mis documentos\Curso 07-08\Geografía\Imagenes\tiempoycli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6" y="-103031"/>
            <a:ext cx="11719775" cy="2495327"/>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p:cNvSpPr txBox="1">
            <a:spLocks/>
          </p:cNvSpPr>
          <p:nvPr/>
        </p:nvSpPr>
        <p:spPr>
          <a:xfrm>
            <a:off x="6001553" y="2531817"/>
            <a:ext cx="4253249" cy="3416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_tradnl" altLang="es-GT" sz="3200" b="1" dirty="0" smtClean="0">
                <a:solidFill>
                  <a:srgbClr val="FF0000"/>
                </a:solidFill>
              </a:rPr>
              <a:t>El </a:t>
            </a:r>
            <a:r>
              <a:rPr lang="es-ES_tradnl" altLang="es-GT" b="1" dirty="0" smtClean="0">
                <a:solidFill>
                  <a:srgbClr val="FF0000"/>
                </a:solidFill>
              </a:rPr>
              <a:t>clima </a:t>
            </a:r>
            <a:r>
              <a:rPr lang="es-ES_tradnl" altLang="es-GT" b="1" dirty="0" smtClean="0">
                <a:solidFill>
                  <a:srgbClr val="002060"/>
                </a:solidFill>
              </a:rPr>
              <a:t>es la sucesión de los estados de tiempo. El clima es el objeto de estudio de la climatología, rama de la geografía física. </a:t>
            </a:r>
          </a:p>
          <a:p>
            <a:pPr marL="0" indent="0" algn="just">
              <a:buNone/>
            </a:pPr>
            <a:r>
              <a:rPr lang="es-ES_tradnl" altLang="es-GT" b="1" dirty="0" smtClean="0">
                <a:solidFill>
                  <a:srgbClr val="002060"/>
                </a:solidFill>
              </a:rPr>
              <a:t>Mientras que el tiempo atmosférico lo estudia la meteorología. </a:t>
            </a:r>
          </a:p>
          <a:p>
            <a:endParaRPr lang="es-GT" dirty="0"/>
          </a:p>
        </p:txBody>
      </p:sp>
    </p:spTree>
    <p:extLst>
      <p:ext uri="{BB962C8B-B14F-4D97-AF65-F5344CB8AC3E}">
        <p14:creationId xmlns:p14="http://schemas.microsoft.com/office/powerpoint/2010/main" val="2832343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GT" b="1" dirty="0" smtClean="0">
                <a:latin typeface="AR CHRISTY" panose="02000000000000000000" pitchFamily="2" charset="0"/>
              </a:rPr>
              <a:t>DOBLÉS</a:t>
            </a:r>
            <a:endParaRPr lang="es-GT" b="1" dirty="0">
              <a:latin typeface="AR CHRISTY" panose="02000000000000000000" pitchFamily="2" charset="0"/>
            </a:endParaRPr>
          </a:p>
        </p:txBody>
      </p:sp>
      <p:pic>
        <p:nvPicPr>
          <p:cNvPr id="5" name="Imagen 4"/>
          <p:cNvPicPr>
            <a:picLocks noChangeAspect="1"/>
          </p:cNvPicPr>
          <p:nvPr/>
        </p:nvPicPr>
        <p:blipFill rotWithShape="1">
          <a:blip r:embed="rId2"/>
          <a:srcRect l="44472" t="24773" r="18873" b="47980"/>
          <a:stretch/>
        </p:blipFill>
        <p:spPr>
          <a:xfrm>
            <a:off x="2421230" y="1738648"/>
            <a:ext cx="8421118" cy="3519487"/>
          </a:xfrm>
          <a:prstGeom prst="rect">
            <a:avLst/>
          </a:prstGeom>
        </p:spPr>
      </p:pic>
    </p:spTree>
    <p:extLst>
      <p:ext uri="{BB962C8B-B14F-4D97-AF65-F5344CB8AC3E}">
        <p14:creationId xmlns:p14="http://schemas.microsoft.com/office/powerpoint/2010/main" val="214201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s-ES_tradnl" altLang="es-GT" sz="3200" b="1" dirty="0">
                <a:latin typeface="Arial" panose="020B0604020202020204" pitchFamily="34" charset="0"/>
              </a:rPr>
              <a:t>INTRODUCCIÓN</a:t>
            </a:r>
            <a:endParaRPr lang="es-ES" altLang="es-GT" sz="3200" b="1" dirty="0">
              <a:latin typeface="Arial" panose="020B0604020202020204" pitchFamily="34" charset="0"/>
            </a:endParaRPr>
          </a:p>
        </p:txBody>
      </p:sp>
      <p:sp>
        <p:nvSpPr>
          <p:cNvPr id="28676" name="Rectangle 4"/>
          <p:cNvSpPr>
            <a:spLocks noChangeArrowheads="1"/>
          </p:cNvSpPr>
          <p:nvPr/>
        </p:nvSpPr>
        <p:spPr bwMode="auto">
          <a:xfrm>
            <a:off x="5181600" y="1828800"/>
            <a:ext cx="2133600" cy="381000"/>
          </a:xfrm>
          <a:prstGeom prst="rect">
            <a:avLst/>
          </a:prstGeom>
          <a:solidFill>
            <a:srgbClr val="00008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GT" b="1">
                <a:solidFill>
                  <a:srgbClr val="FFFFFF"/>
                </a:solidFill>
              </a:rPr>
              <a:t>TIEMPO Y CLIMA</a:t>
            </a:r>
            <a:endParaRPr lang="es-ES" altLang="es-GT" b="1">
              <a:solidFill>
                <a:srgbClr val="FFFFFF"/>
              </a:solidFill>
            </a:endParaRPr>
          </a:p>
        </p:txBody>
      </p:sp>
      <p:grpSp>
        <p:nvGrpSpPr>
          <p:cNvPr id="28704" name="Group 32"/>
          <p:cNvGrpSpPr>
            <a:grpSpLocks/>
          </p:cNvGrpSpPr>
          <p:nvPr/>
        </p:nvGrpSpPr>
        <p:grpSpPr bwMode="auto">
          <a:xfrm>
            <a:off x="3124200" y="3352800"/>
            <a:ext cx="1676400" cy="2133600"/>
            <a:chOff x="1056" y="2208"/>
            <a:chExt cx="1056" cy="1344"/>
          </a:xfrm>
          <a:solidFill>
            <a:srgbClr val="FFFF00"/>
          </a:solidFill>
        </p:grpSpPr>
        <p:sp>
          <p:nvSpPr>
            <p:cNvPr id="28679" name="Rectangle 7"/>
            <p:cNvSpPr>
              <a:spLocks noChangeArrowheads="1"/>
            </p:cNvSpPr>
            <p:nvPr/>
          </p:nvSpPr>
          <p:spPr bwMode="auto">
            <a:xfrm>
              <a:off x="1056" y="2208"/>
              <a:ext cx="1056" cy="14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GT" sz="1400" b="1"/>
                <a:t>Temperaturas</a:t>
              </a:r>
              <a:endParaRPr lang="es-ES" altLang="es-GT" sz="1400" b="1"/>
            </a:p>
          </p:txBody>
        </p:sp>
        <p:sp>
          <p:nvSpPr>
            <p:cNvPr id="28680" name="Rectangle 8"/>
            <p:cNvSpPr>
              <a:spLocks noChangeArrowheads="1"/>
            </p:cNvSpPr>
            <p:nvPr/>
          </p:nvSpPr>
          <p:spPr bwMode="auto">
            <a:xfrm>
              <a:off x="1056" y="2448"/>
              <a:ext cx="1056" cy="14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GT" sz="1400" b="1"/>
                <a:t>Precipitaciones</a:t>
              </a:r>
              <a:endParaRPr lang="es-ES" altLang="es-GT" sz="1400" b="1"/>
            </a:p>
          </p:txBody>
        </p:sp>
        <p:sp>
          <p:nvSpPr>
            <p:cNvPr id="28681" name="Rectangle 9"/>
            <p:cNvSpPr>
              <a:spLocks noChangeArrowheads="1"/>
            </p:cNvSpPr>
            <p:nvPr/>
          </p:nvSpPr>
          <p:spPr bwMode="auto">
            <a:xfrm>
              <a:off x="1056" y="2688"/>
              <a:ext cx="1056" cy="14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GT" sz="1400" b="1"/>
                <a:t>Humedad</a:t>
              </a:r>
              <a:endParaRPr lang="es-ES" altLang="es-GT" sz="1400" b="1"/>
            </a:p>
          </p:txBody>
        </p:sp>
        <p:sp>
          <p:nvSpPr>
            <p:cNvPr id="28682" name="Rectangle 10"/>
            <p:cNvSpPr>
              <a:spLocks noChangeArrowheads="1"/>
            </p:cNvSpPr>
            <p:nvPr/>
          </p:nvSpPr>
          <p:spPr bwMode="auto">
            <a:xfrm>
              <a:off x="1056" y="2928"/>
              <a:ext cx="1056" cy="14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GT" sz="1400" b="1"/>
                <a:t>Insolación</a:t>
              </a:r>
              <a:endParaRPr lang="es-ES" altLang="es-GT" sz="1400" b="1"/>
            </a:p>
          </p:txBody>
        </p:sp>
        <p:sp>
          <p:nvSpPr>
            <p:cNvPr id="28683" name="Rectangle 11"/>
            <p:cNvSpPr>
              <a:spLocks noChangeArrowheads="1"/>
            </p:cNvSpPr>
            <p:nvPr/>
          </p:nvSpPr>
          <p:spPr bwMode="auto">
            <a:xfrm>
              <a:off x="1056" y="3168"/>
              <a:ext cx="1056" cy="14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GT" sz="1400" b="1"/>
                <a:t>Nubosidad</a:t>
              </a:r>
              <a:endParaRPr lang="es-ES" altLang="es-GT" sz="1400" b="1"/>
            </a:p>
          </p:txBody>
        </p:sp>
        <p:sp>
          <p:nvSpPr>
            <p:cNvPr id="28685" name="Rectangle 13"/>
            <p:cNvSpPr>
              <a:spLocks noChangeArrowheads="1"/>
            </p:cNvSpPr>
            <p:nvPr/>
          </p:nvSpPr>
          <p:spPr bwMode="auto">
            <a:xfrm>
              <a:off x="1056" y="3408"/>
              <a:ext cx="1056" cy="144"/>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GT" sz="1400" b="1"/>
                <a:t>Presión y vientos</a:t>
              </a:r>
              <a:endParaRPr lang="es-ES" altLang="es-GT" sz="1400" b="1"/>
            </a:p>
          </p:txBody>
        </p:sp>
      </p:grpSp>
      <p:sp>
        <p:nvSpPr>
          <p:cNvPr id="28695" name="Oval 23"/>
          <p:cNvSpPr>
            <a:spLocks noChangeArrowheads="1"/>
          </p:cNvSpPr>
          <p:nvPr/>
        </p:nvSpPr>
        <p:spPr bwMode="auto">
          <a:xfrm>
            <a:off x="3200400" y="2590800"/>
            <a:ext cx="1676400" cy="381000"/>
          </a:xfrm>
          <a:prstGeom prst="ellipse">
            <a:avLst/>
          </a:prstGeom>
          <a:solidFill>
            <a:srgbClr val="FF66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GT" b="1"/>
              <a:t>ELEMENTOS</a:t>
            </a:r>
            <a:endParaRPr lang="es-ES" altLang="es-GT" b="1"/>
          </a:p>
        </p:txBody>
      </p:sp>
      <p:sp>
        <p:nvSpPr>
          <p:cNvPr id="28686" name="Rectangle 14"/>
          <p:cNvSpPr>
            <a:spLocks noChangeArrowheads="1"/>
          </p:cNvSpPr>
          <p:nvPr/>
        </p:nvSpPr>
        <p:spPr bwMode="auto">
          <a:xfrm>
            <a:off x="6705600" y="3276600"/>
            <a:ext cx="3429000" cy="457200"/>
          </a:xfrm>
          <a:prstGeom prst="rect">
            <a:avLst/>
          </a:prstGeom>
          <a:solidFill>
            <a:srgbClr val="FF6699">
              <a:alpha val="49804"/>
            </a:srgbClr>
          </a:solidFill>
          <a:ln>
            <a:noFill/>
          </a:ln>
          <a:effectLst/>
        </p:spPr>
        <p:txBody>
          <a:bodyPr wrap="none" anchor="ctr"/>
          <a:lstStyle/>
          <a:p>
            <a:pPr algn="ctr"/>
            <a:r>
              <a:rPr lang="es-ES_tradnl" altLang="es-GT" sz="1400" b="1">
                <a:solidFill>
                  <a:srgbClr val="FFFFFF"/>
                </a:solidFill>
              </a:rPr>
              <a:t>ASTRONÓMICOS</a:t>
            </a:r>
          </a:p>
          <a:p>
            <a:pPr algn="ctr"/>
            <a:r>
              <a:rPr lang="es-ES_tradnl" altLang="es-GT" sz="1400" b="1"/>
              <a:t>Zonalidad</a:t>
            </a:r>
            <a:endParaRPr lang="es-ES" altLang="es-GT" sz="1400" b="1"/>
          </a:p>
        </p:txBody>
      </p:sp>
      <p:sp>
        <p:nvSpPr>
          <p:cNvPr id="28687" name="Rectangle 15"/>
          <p:cNvSpPr>
            <a:spLocks noChangeArrowheads="1"/>
          </p:cNvSpPr>
          <p:nvPr/>
        </p:nvSpPr>
        <p:spPr bwMode="auto">
          <a:xfrm>
            <a:off x="6705600" y="3810000"/>
            <a:ext cx="3429000" cy="1295400"/>
          </a:xfrm>
          <a:prstGeom prst="rect">
            <a:avLst/>
          </a:prstGeom>
          <a:solidFill>
            <a:srgbClr val="FF6699">
              <a:alpha val="49804"/>
            </a:srgbClr>
          </a:solidFill>
          <a:ln>
            <a:noFill/>
          </a:ln>
          <a:effectLst/>
        </p:spPr>
        <p:txBody>
          <a:bodyPr wrap="none" anchor="ctr"/>
          <a:lstStyle/>
          <a:p>
            <a:pPr algn="ctr"/>
            <a:r>
              <a:rPr lang="es-ES_tradnl" altLang="es-GT" sz="1400" b="1">
                <a:solidFill>
                  <a:srgbClr val="FFFFFF"/>
                </a:solidFill>
              </a:rPr>
              <a:t>FACTORES</a:t>
            </a:r>
          </a:p>
          <a:p>
            <a:pPr algn="ctr"/>
            <a:r>
              <a:rPr lang="es-ES_tradnl" altLang="es-GT" sz="1400" b="1">
                <a:solidFill>
                  <a:srgbClr val="FFFFFF"/>
                </a:solidFill>
              </a:rPr>
              <a:t>DINÁMICOS</a:t>
            </a:r>
          </a:p>
          <a:p>
            <a:pPr algn="ctr"/>
            <a:r>
              <a:rPr lang="es-ES_tradnl" altLang="es-GT" sz="1400" b="1"/>
              <a:t>Corriente en chorro</a:t>
            </a:r>
          </a:p>
          <a:p>
            <a:pPr algn="ctr"/>
            <a:r>
              <a:rPr lang="es-ES_tradnl" altLang="es-GT" sz="1400" b="1"/>
              <a:t>Frente polar</a:t>
            </a:r>
          </a:p>
          <a:p>
            <a:pPr algn="ctr"/>
            <a:r>
              <a:rPr lang="es-ES_tradnl" altLang="es-GT" sz="1400" b="1"/>
              <a:t>Características delas masas de aire</a:t>
            </a:r>
          </a:p>
          <a:p>
            <a:pPr algn="ctr"/>
            <a:r>
              <a:rPr lang="es-ES_tradnl" altLang="es-GT" sz="1400" b="1"/>
              <a:t>Centros de acción</a:t>
            </a:r>
            <a:endParaRPr lang="es-ES" altLang="es-GT" sz="1400" b="1"/>
          </a:p>
        </p:txBody>
      </p:sp>
      <p:sp>
        <p:nvSpPr>
          <p:cNvPr id="28688" name="Rectangle 16"/>
          <p:cNvSpPr>
            <a:spLocks noChangeArrowheads="1"/>
          </p:cNvSpPr>
          <p:nvPr/>
        </p:nvSpPr>
        <p:spPr bwMode="auto">
          <a:xfrm>
            <a:off x="6705600" y="5181600"/>
            <a:ext cx="3429000" cy="1371600"/>
          </a:xfrm>
          <a:prstGeom prst="rect">
            <a:avLst/>
          </a:prstGeom>
          <a:solidFill>
            <a:srgbClr val="FF6699">
              <a:alpha val="49804"/>
            </a:srgbClr>
          </a:solidFill>
          <a:ln>
            <a:noFill/>
          </a:ln>
          <a:effectLst/>
        </p:spPr>
        <p:txBody>
          <a:bodyPr wrap="none" anchor="ctr"/>
          <a:lstStyle/>
          <a:p>
            <a:pPr algn="ctr"/>
            <a:r>
              <a:rPr lang="es-ES_tradnl" altLang="es-GT" sz="1400" b="1">
                <a:solidFill>
                  <a:srgbClr val="FFFFFF"/>
                </a:solidFill>
              </a:rPr>
              <a:t>FACTORES</a:t>
            </a:r>
          </a:p>
          <a:p>
            <a:pPr algn="ctr"/>
            <a:r>
              <a:rPr lang="es-ES_tradnl" altLang="es-GT" sz="1400" b="1">
                <a:solidFill>
                  <a:srgbClr val="FFFFFF"/>
                </a:solidFill>
              </a:rPr>
              <a:t>GEOGRÁFICOS</a:t>
            </a:r>
          </a:p>
          <a:p>
            <a:pPr algn="ctr"/>
            <a:r>
              <a:rPr lang="es-ES_tradnl" altLang="es-GT" sz="1400" b="1"/>
              <a:t>Influencia Marina</a:t>
            </a:r>
          </a:p>
          <a:p>
            <a:pPr algn="ctr"/>
            <a:r>
              <a:rPr lang="es-ES_tradnl" altLang="es-GT" sz="1400" b="1"/>
              <a:t>Altitud Media</a:t>
            </a:r>
          </a:p>
          <a:p>
            <a:pPr algn="ctr"/>
            <a:r>
              <a:rPr lang="es-ES_tradnl" altLang="es-GT" sz="1400" b="1"/>
              <a:t>Orientación</a:t>
            </a:r>
          </a:p>
          <a:p>
            <a:pPr algn="ctr"/>
            <a:r>
              <a:rPr lang="es-ES_tradnl" altLang="es-GT" sz="1400" b="1"/>
              <a:t>Proximidad a los continentes</a:t>
            </a:r>
            <a:endParaRPr lang="es-ES" altLang="es-GT" sz="1400" b="1"/>
          </a:p>
        </p:txBody>
      </p:sp>
      <p:sp>
        <p:nvSpPr>
          <p:cNvPr id="28697" name="Oval 25"/>
          <p:cNvSpPr>
            <a:spLocks noChangeArrowheads="1"/>
          </p:cNvSpPr>
          <p:nvPr/>
        </p:nvSpPr>
        <p:spPr bwMode="auto">
          <a:xfrm>
            <a:off x="7391400" y="2743200"/>
            <a:ext cx="1676400" cy="381000"/>
          </a:xfrm>
          <a:prstGeom prst="ellipse">
            <a:avLst/>
          </a:prstGeom>
          <a:solidFill>
            <a:srgbClr val="FF66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_tradnl" altLang="es-GT" b="1"/>
              <a:t>FACTORES</a:t>
            </a:r>
            <a:endParaRPr lang="es-ES" altLang="es-GT" b="1"/>
          </a:p>
        </p:txBody>
      </p:sp>
      <p:sp>
        <p:nvSpPr>
          <p:cNvPr id="28700" name="Text Box 28"/>
          <p:cNvSpPr txBox="1">
            <a:spLocks noChangeArrowheads="1"/>
          </p:cNvSpPr>
          <p:nvPr/>
        </p:nvSpPr>
        <p:spPr bwMode="auto">
          <a:xfrm>
            <a:off x="2438401" y="2057401"/>
            <a:ext cx="14661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sz="1400" b="1"/>
              <a:t>Se componen de:</a:t>
            </a:r>
            <a:endParaRPr lang="es-ES" altLang="es-GT" sz="1400" b="1"/>
          </a:p>
        </p:txBody>
      </p:sp>
      <p:sp>
        <p:nvSpPr>
          <p:cNvPr id="28701" name="Text Box 29"/>
          <p:cNvSpPr txBox="1">
            <a:spLocks noChangeArrowheads="1"/>
          </p:cNvSpPr>
          <p:nvPr/>
        </p:nvSpPr>
        <p:spPr bwMode="auto">
          <a:xfrm>
            <a:off x="8229600" y="2057401"/>
            <a:ext cx="17593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sz="1400" b="1"/>
              <a:t>Son modificados por:</a:t>
            </a:r>
            <a:endParaRPr lang="es-ES" altLang="es-GT" sz="1400" b="1"/>
          </a:p>
        </p:txBody>
      </p:sp>
      <p:cxnSp>
        <p:nvCxnSpPr>
          <p:cNvPr id="28702" name="AutoShape 30"/>
          <p:cNvCxnSpPr>
            <a:cxnSpLocks noChangeShapeType="1"/>
            <a:stCxn id="28676" idx="3"/>
            <a:endCxn id="28697" idx="0"/>
          </p:cNvCxnSpPr>
          <p:nvPr/>
        </p:nvCxnSpPr>
        <p:spPr bwMode="auto">
          <a:xfrm>
            <a:off x="7315200" y="2019300"/>
            <a:ext cx="914400" cy="7239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3" name="AutoShape 31"/>
          <p:cNvCxnSpPr>
            <a:cxnSpLocks noChangeShapeType="1"/>
            <a:stCxn id="28676" idx="1"/>
            <a:endCxn id="28695" idx="0"/>
          </p:cNvCxnSpPr>
          <p:nvPr/>
        </p:nvCxnSpPr>
        <p:spPr bwMode="auto">
          <a:xfrm rot="10800000" flipV="1">
            <a:off x="4038600" y="2019300"/>
            <a:ext cx="1143000" cy="5715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95164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noFill/>
          <a:ln/>
        </p:spPr>
        <p:txBody>
          <a:bodyPr/>
          <a:lstStyle/>
          <a:p>
            <a:pPr algn="ctr"/>
            <a:r>
              <a:rPr lang="es-ES_tradnl" altLang="es-GT" sz="3200" b="1" dirty="0">
                <a:latin typeface="AR CHRISTY" panose="02000000000000000000" pitchFamily="2" charset="0"/>
              </a:rPr>
              <a:t>ELEMENTOS CLIMÁTICOS</a:t>
            </a:r>
            <a:endParaRPr lang="es-ES" altLang="es-GT" sz="2800" b="1" dirty="0">
              <a:latin typeface="AR CHRISTY" panose="02000000000000000000" pitchFamily="2" charset="0"/>
            </a:endParaRPr>
          </a:p>
        </p:txBody>
      </p:sp>
      <p:pic>
        <p:nvPicPr>
          <p:cNvPr id="36869" name="Picture 5" descr="http://upload.wikimedia.org/wikipedia/commons/f/fe/Stevenson_screen_exteri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215" y="1516555"/>
            <a:ext cx="3598863" cy="4767262"/>
          </a:xfrm>
          <a:prstGeom prst="rect">
            <a:avLst/>
          </a:prstGeom>
          <a:noFill/>
          <a:extLst>
            <a:ext uri="{909E8E84-426E-40DD-AFC4-6F175D3DCCD1}">
              <a14:hiddenFill xmlns:a14="http://schemas.microsoft.com/office/drawing/2010/main">
                <a:solidFill>
                  <a:srgbClr val="FFFFFF"/>
                </a:solidFill>
              </a14:hiddenFill>
            </a:ext>
          </a:extLst>
        </p:spPr>
      </p:pic>
      <p:sp>
        <p:nvSpPr>
          <p:cNvPr id="36870" name="Text Box 6"/>
          <p:cNvSpPr txBox="1">
            <a:spLocks noChangeArrowheads="1"/>
          </p:cNvSpPr>
          <p:nvPr/>
        </p:nvSpPr>
        <p:spPr bwMode="auto">
          <a:xfrm>
            <a:off x="5304174" y="1448096"/>
            <a:ext cx="367347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_tradnl" altLang="es-GT" dirty="0" smtClean="0"/>
              <a:t>Los </a:t>
            </a:r>
            <a:r>
              <a:rPr lang="es-ES_tradnl" altLang="es-GT" dirty="0"/>
              <a:t>elementos del tiempo o del clima son </a:t>
            </a:r>
            <a:r>
              <a:rPr lang="es-ES_tradnl" altLang="es-GT" b="1" i="1" dirty="0"/>
              <a:t>aquellas cualidades físicas de la atmósfera que son cuantificables</a:t>
            </a:r>
            <a:r>
              <a:rPr lang="es-ES_tradnl" altLang="es-GT" dirty="0"/>
              <a:t> y por lo tanto se pueden medir mediante aparatos específicos: temperatura, precipitaciones, humedad, presión, viento, insolación, humedad, etc.</a:t>
            </a:r>
          </a:p>
          <a:p>
            <a:pPr algn="just"/>
            <a:endParaRPr lang="es-ES_tradnl" altLang="es-GT" dirty="0"/>
          </a:p>
          <a:p>
            <a:pPr algn="just"/>
            <a:r>
              <a:rPr lang="es-ES_tradnl" altLang="es-GT" dirty="0" smtClean="0"/>
              <a:t>Para </a:t>
            </a:r>
            <a:r>
              <a:rPr lang="es-ES_tradnl" altLang="es-GT" dirty="0"/>
              <a:t>medir estas variables se utiliza un sistema normalizado de aparatos que se localizan en las estaciones meteorológicas. Para ser válida la medida y por tanto poder comparar unos lugares con otros deben tener las mismas características (distancia al suelo, tamaño, localización despejada, etc...)</a:t>
            </a:r>
            <a:endParaRPr lang="es-ES" altLang="es-GT" dirty="0"/>
          </a:p>
        </p:txBody>
      </p:sp>
      <p:sp>
        <p:nvSpPr>
          <p:cNvPr id="36871" name="Text Box 7"/>
          <p:cNvSpPr txBox="1">
            <a:spLocks noChangeArrowheads="1"/>
          </p:cNvSpPr>
          <p:nvPr/>
        </p:nvSpPr>
        <p:spPr bwMode="auto">
          <a:xfrm>
            <a:off x="2438400" y="6608764"/>
            <a:ext cx="11432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sz="1000"/>
              <a:t>Fuente: wikimedia</a:t>
            </a:r>
            <a:endParaRPr lang="es-ES" altLang="es-GT" sz="1000"/>
          </a:p>
        </p:txBody>
      </p:sp>
    </p:spTree>
    <p:extLst>
      <p:ext uri="{BB962C8B-B14F-4D97-AF65-F5344CB8AC3E}">
        <p14:creationId xmlns:p14="http://schemas.microsoft.com/office/powerpoint/2010/main" val="616722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828800" y="381000"/>
            <a:ext cx="8229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GT" sz="2800" b="1" u="sng" dirty="0"/>
              <a:t>LA ATMÓSFERA</a:t>
            </a:r>
          </a:p>
          <a:p>
            <a:pPr>
              <a:spcBef>
                <a:spcPct val="50000"/>
              </a:spcBef>
            </a:pPr>
            <a:r>
              <a:rPr lang="es-ES" altLang="es-GT" dirty="0"/>
              <a:t>			Oxígeno	</a:t>
            </a:r>
            <a:r>
              <a:rPr lang="es-ES" altLang="es-GT" dirty="0" smtClean="0"/>
              <a:t>            21</a:t>
            </a:r>
            <a:r>
              <a:rPr lang="es-ES" altLang="es-GT" dirty="0"/>
              <a:t>%	</a:t>
            </a:r>
          </a:p>
          <a:p>
            <a:pPr>
              <a:spcBef>
                <a:spcPct val="50000"/>
              </a:spcBef>
            </a:pPr>
            <a:r>
              <a:rPr lang="es-ES" altLang="es-GT" dirty="0"/>
              <a:t>Composición		</a:t>
            </a:r>
            <a:r>
              <a:rPr lang="es-ES" altLang="es-GT" dirty="0" smtClean="0"/>
              <a:t>Nitrógeno            78</a:t>
            </a:r>
            <a:r>
              <a:rPr lang="es-ES" altLang="es-GT" dirty="0"/>
              <a:t>%</a:t>
            </a:r>
          </a:p>
          <a:p>
            <a:pPr>
              <a:spcBef>
                <a:spcPct val="50000"/>
              </a:spcBef>
            </a:pPr>
            <a:r>
              <a:rPr lang="es-ES" altLang="es-GT" dirty="0"/>
              <a:t>			</a:t>
            </a:r>
            <a:r>
              <a:rPr lang="es-ES" altLang="es-GT" dirty="0" smtClean="0"/>
              <a:t>Otros</a:t>
            </a:r>
            <a:r>
              <a:rPr lang="es-ES" altLang="es-GT" dirty="0"/>
              <a:t>	</a:t>
            </a:r>
            <a:r>
              <a:rPr lang="es-ES" altLang="es-GT" dirty="0" smtClean="0"/>
              <a:t>             1</a:t>
            </a:r>
            <a:r>
              <a:rPr lang="es-ES" altLang="es-GT" dirty="0"/>
              <a:t>%	     influyen clima</a:t>
            </a:r>
          </a:p>
          <a:p>
            <a:pPr>
              <a:spcBef>
                <a:spcPct val="50000"/>
              </a:spcBef>
            </a:pPr>
            <a:r>
              <a:rPr lang="es-ES" altLang="es-GT" dirty="0"/>
              <a:t>				CO</a:t>
            </a:r>
            <a:r>
              <a:rPr lang="es-ES" altLang="es-GT" baseline="-25000" dirty="0"/>
              <a:t>2</a:t>
            </a:r>
            <a:r>
              <a:rPr lang="es-ES" altLang="es-GT" dirty="0"/>
              <a:t> = absorbe radiaciones</a:t>
            </a:r>
          </a:p>
          <a:p>
            <a:pPr>
              <a:spcBef>
                <a:spcPct val="50000"/>
              </a:spcBef>
            </a:pPr>
            <a:r>
              <a:rPr lang="es-ES" altLang="es-GT" dirty="0"/>
              <a:t>				V. Agua = origina nubes, </a:t>
            </a:r>
            <a:r>
              <a:rPr lang="es-ES" altLang="es-GT" dirty="0" err="1"/>
              <a:t>precip</a:t>
            </a:r>
            <a:r>
              <a:rPr lang="es-ES" altLang="es-GT" dirty="0"/>
              <a:t>.</a:t>
            </a:r>
          </a:p>
          <a:p>
            <a:pPr>
              <a:spcBef>
                <a:spcPct val="50000"/>
              </a:spcBef>
            </a:pPr>
            <a:r>
              <a:rPr lang="es-ES" altLang="es-GT" dirty="0"/>
              <a:t>				S.S. = condensación</a:t>
            </a:r>
          </a:p>
          <a:p>
            <a:pPr>
              <a:spcBef>
                <a:spcPct val="50000"/>
              </a:spcBef>
            </a:pPr>
            <a:r>
              <a:rPr lang="es-ES" altLang="es-GT" dirty="0"/>
              <a:t>		</a:t>
            </a:r>
            <a:endParaRPr lang="es-ES" altLang="es-GT" dirty="0" smtClean="0"/>
          </a:p>
          <a:p>
            <a:pPr>
              <a:spcBef>
                <a:spcPct val="50000"/>
              </a:spcBef>
            </a:pPr>
            <a:r>
              <a:rPr lang="es-ES" altLang="es-GT" dirty="0"/>
              <a:t>	</a:t>
            </a:r>
            <a:r>
              <a:rPr lang="es-ES" altLang="es-GT" dirty="0" smtClean="0"/>
              <a:t>	Troposfera</a:t>
            </a:r>
            <a:r>
              <a:rPr lang="es-ES" altLang="es-GT" dirty="0"/>
              <a:t>		fenómenos meteorológicos</a:t>
            </a:r>
          </a:p>
          <a:p>
            <a:pPr>
              <a:spcBef>
                <a:spcPct val="50000"/>
              </a:spcBef>
            </a:pPr>
            <a:r>
              <a:rPr lang="es-ES" altLang="es-GT" dirty="0"/>
              <a:t>		Estratosfera		filtra radiaciones = O</a:t>
            </a:r>
            <a:r>
              <a:rPr lang="es-ES" altLang="es-GT" baseline="-25000" dirty="0"/>
              <a:t>3</a:t>
            </a:r>
          </a:p>
          <a:p>
            <a:pPr>
              <a:spcBef>
                <a:spcPct val="50000"/>
              </a:spcBef>
            </a:pPr>
            <a:r>
              <a:rPr lang="es-ES" altLang="es-GT" dirty="0"/>
              <a:t>Capas				Mesosfera</a:t>
            </a:r>
          </a:p>
          <a:p>
            <a:pPr>
              <a:spcBef>
                <a:spcPct val="50000"/>
              </a:spcBef>
            </a:pPr>
            <a:r>
              <a:rPr lang="es-ES" altLang="es-GT" dirty="0"/>
              <a:t>		Ionosfera	</a:t>
            </a:r>
            <a:r>
              <a:rPr lang="es-ES" altLang="es-GT" dirty="0" smtClean="0"/>
              <a:t>	Termosfera</a:t>
            </a:r>
            <a:endParaRPr lang="es-ES" altLang="es-GT" dirty="0"/>
          </a:p>
          <a:p>
            <a:pPr>
              <a:spcBef>
                <a:spcPct val="50000"/>
              </a:spcBef>
            </a:pPr>
            <a:r>
              <a:rPr lang="es-ES" altLang="es-GT" dirty="0"/>
              <a:t>				Exosfera</a:t>
            </a:r>
          </a:p>
        </p:txBody>
      </p:sp>
      <p:sp>
        <p:nvSpPr>
          <p:cNvPr id="35843" name="Line 3"/>
          <p:cNvSpPr>
            <a:spLocks noChangeShapeType="1"/>
          </p:cNvSpPr>
          <p:nvPr/>
        </p:nvSpPr>
        <p:spPr bwMode="auto">
          <a:xfrm>
            <a:off x="6819900" y="1951954"/>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GT"/>
          </a:p>
        </p:txBody>
      </p:sp>
      <p:sp>
        <p:nvSpPr>
          <p:cNvPr id="35844" name="AutoShape 4"/>
          <p:cNvSpPr>
            <a:spLocks/>
          </p:cNvSpPr>
          <p:nvPr/>
        </p:nvSpPr>
        <p:spPr bwMode="auto">
          <a:xfrm>
            <a:off x="5410200" y="2057400"/>
            <a:ext cx="152400" cy="1371600"/>
          </a:xfrm>
          <a:prstGeom prst="leftBracket">
            <a:avLst>
              <a:gd name="adj" fmla="val 7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GT"/>
          </a:p>
        </p:txBody>
      </p:sp>
      <p:sp>
        <p:nvSpPr>
          <p:cNvPr id="35845" name="Line 5"/>
          <p:cNvSpPr>
            <a:spLocks noChangeShapeType="1"/>
          </p:cNvSpPr>
          <p:nvPr/>
        </p:nvSpPr>
        <p:spPr bwMode="auto">
          <a:xfrm>
            <a:off x="4800600" y="20574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GT"/>
          </a:p>
        </p:txBody>
      </p:sp>
      <p:sp>
        <p:nvSpPr>
          <p:cNvPr id="35846" name="Line 6"/>
          <p:cNvSpPr>
            <a:spLocks noChangeShapeType="1"/>
          </p:cNvSpPr>
          <p:nvPr/>
        </p:nvSpPr>
        <p:spPr bwMode="auto">
          <a:xfrm>
            <a:off x="4800600" y="3032438"/>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GT"/>
          </a:p>
        </p:txBody>
      </p:sp>
      <p:sp>
        <p:nvSpPr>
          <p:cNvPr id="35847" name="AutoShape 7"/>
          <p:cNvSpPr>
            <a:spLocks/>
          </p:cNvSpPr>
          <p:nvPr/>
        </p:nvSpPr>
        <p:spPr bwMode="auto">
          <a:xfrm>
            <a:off x="4267200" y="762000"/>
            <a:ext cx="304800" cy="1524000"/>
          </a:xfrm>
          <a:prstGeom prst="lef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GT"/>
          </a:p>
        </p:txBody>
      </p:sp>
      <p:sp>
        <p:nvSpPr>
          <p:cNvPr id="35848" name="AutoShape 8"/>
          <p:cNvSpPr>
            <a:spLocks/>
          </p:cNvSpPr>
          <p:nvPr/>
        </p:nvSpPr>
        <p:spPr bwMode="auto">
          <a:xfrm>
            <a:off x="3276600" y="3429000"/>
            <a:ext cx="304800" cy="2590800"/>
          </a:xfrm>
          <a:prstGeom prst="leftBrace">
            <a:avLst>
              <a:gd name="adj1" fmla="val 708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GT"/>
          </a:p>
        </p:txBody>
      </p:sp>
      <p:sp>
        <p:nvSpPr>
          <p:cNvPr id="35849" name="AutoShape 9"/>
          <p:cNvSpPr>
            <a:spLocks/>
          </p:cNvSpPr>
          <p:nvPr/>
        </p:nvSpPr>
        <p:spPr bwMode="auto">
          <a:xfrm>
            <a:off x="5181600" y="4680525"/>
            <a:ext cx="228600" cy="1447800"/>
          </a:xfrm>
          <a:prstGeom prst="leftBrace">
            <a:avLst>
              <a:gd name="adj1" fmla="val 52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GT"/>
          </a:p>
        </p:txBody>
      </p:sp>
      <p:sp>
        <p:nvSpPr>
          <p:cNvPr id="35850" name="Line 10"/>
          <p:cNvSpPr>
            <a:spLocks noChangeShapeType="1"/>
          </p:cNvSpPr>
          <p:nvPr/>
        </p:nvSpPr>
        <p:spPr bwMode="auto">
          <a:xfrm>
            <a:off x="5110498" y="4446968"/>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GT"/>
          </a:p>
        </p:txBody>
      </p:sp>
      <p:sp>
        <p:nvSpPr>
          <p:cNvPr id="35851" name="Line 11"/>
          <p:cNvSpPr>
            <a:spLocks noChangeShapeType="1"/>
          </p:cNvSpPr>
          <p:nvPr/>
        </p:nvSpPr>
        <p:spPr bwMode="auto">
          <a:xfrm>
            <a:off x="5108888" y="4034039"/>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GT"/>
          </a:p>
        </p:txBody>
      </p:sp>
    </p:spTree>
    <p:extLst>
      <p:ext uri="{BB962C8B-B14F-4D97-AF65-F5344CB8AC3E}">
        <p14:creationId xmlns:p14="http://schemas.microsoft.com/office/powerpoint/2010/main" val="3798292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Resultado de imagen para capas de la atmosf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527" y="175167"/>
            <a:ext cx="7378566" cy="656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128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s-ES_tradnl" altLang="es-GT" sz="3200" b="1" dirty="0">
                <a:latin typeface="AR CHRISTY" panose="02000000000000000000" pitchFamily="2" charset="0"/>
              </a:rPr>
              <a:t>ELEMENTOS CLIMÁTICOS:</a:t>
            </a:r>
            <a:br>
              <a:rPr lang="es-ES_tradnl" altLang="es-GT" sz="3200" b="1" dirty="0">
                <a:latin typeface="AR CHRISTY" panose="02000000000000000000" pitchFamily="2" charset="0"/>
              </a:rPr>
            </a:br>
            <a:r>
              <a:rPr lang="es-ES_tradnl" altLang="es-GT" sz="2800" b="1" dirty="0">
                <a:latin typeface="AR CHRISTY" panose="02000000000000000000" pitchFamily="2" charset="0"/>
              </a:rPr>
              <a:t>Temperaturas</a:t>
            </a:r>
            <a:endParaRPr lang="es-ES" altLang="es-GT" sz="2800" b="1" dirty="0">
              <a:latin typeface="AR CHRISTY" panose="02000000000000000000" pitchFamily="2" charset="0"/>
            </a:endParaRPr>
          </a:p>
        </p:txBody>
      </p:sp>
      <p:pic>
        <p:nvPicPr>
          <p:cNvPr id="29701" name="Picture 5" descr="http://recursos.cnice.mec.es/bancoimagenes/ArchivosImagenes/DVD17/CD05/30365__158_m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373" y="1690688"/>
            <a:ext cx="2663825" cy="4000500"/>
          </a:xfrm>
          <a:prstGeom prst="rect">
            <a:avLst/>
          </a:prstGeom>
          <a:noFill/>
          <a:extLst>
            <a:ext uri="{909E8E84-426E-40DD-AFC4-6F175D3DCCD1}">
              <a14:hiddenFill xmlns:a14="http://schemas.microsoft.com/office/drawing/2010/main">
                <a:solidFill>
                  <a:srgbClr val="FFFFFF"/>
                </a:solidFill>
              </a14:hiddenFill>
            </a:ext>
          </a:extLst>
        </p:spPr>
      </p:pic>
      <p:sp>
        <p:nvSpPr>
          <p:cNvPr id="29703" name="Text Box 7"/>
          <p:cNvSpPr txBox="1">
            <a:spLocks noChangeArrowheads="1"/>
          </p:cNvSpPr>
          <p:nvPr/>
        </p:nvSpPr>
        <p:spPr bwMode="auto">
          <a:xfrm>
            <a:off x="4889903" y="1690688"/>
            <a:ext cx="492379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buFont typeface="Wingdings" panose="05000000000000000000" pitchFamily="2" charset="2"/>
              <a:buChar char="v"/>
            </a:pPr>
            <a:r>
              <a:rPr lang="es-ES_tradnl" altLang="es-GT" dirty="0" smtClean="0">
                <a:latin typeface="Arial" panose="020B0604020202020204" pitchFamily="34" charset="0"/>
                <a:cs typeface="Arial" panose="020B0604020202020204" pitchFamily="34" charset="0"/>
              </a:rPr>
              <a:t>Es </a:t>
            </a:r>
            <a:r>
              <a:rPr lang="es-ES_tradnl" altLang="es-GT" dirty="0">
                <a:latin typeface="Arial" panose="020B0604020202020204" pitchFamily="34" charset="0"/>
                <a:cs typeface="Arial" panose="020B0604020202020204" pitchFamily="34" charset="0"/>
              </a:rPr>
              <a:t>el grado de calor del </a:t>
            </a:r>
            <a:r>
              <a:rPr lang="es-ES_tradnl" altLang="es-GT" dirty="0" smtClean="0">
                <a:latin typeface="Arial" panose="020B0604020202020204" pitchFamily="34" charset="0"/>
                <a:cs typeface="Arial" panose="020B0604020202020204" pitchFamily="34" charset="0"/>
              </a:rPr>
              <a:t>aire.</a:t>
            </a:r>
          </a:p>
          <a:p>
            <a:pPr marL="285750" indent="-285750" algn="just">
              <a:buFont typeface="Wingdings" panose="05000000000000000000" pitchFamily="2" charset="2"/>
              <a:buChar char="v"/>
            </a:pPr>
            <a:r>
              <a:rPr lang="es-ES_tradnl" altLang="es-GT" dirty="0" smtClean="0">
                <a:latin typeface="Arial" panose="020B0604020202020204" pitchFamily="34" charset="0"/>
                <a:cs typeface="Arial" panose="020B0604020202020204" pitchFamily="34" charset="0"/>
              </a:rPr>
              <a:t>Se </a:t>
            </a:r>
            <a:r>
              <a:rPr lang="es-ES_tradnl" altLang="es-GT" dirty="0">
                <a:latin typeface="Arial" panose="020B0604020202020204" pitchFamily="34" charset="0"/>
                <a:cs typeface="Arial" panose="020B0604020202020204" pitchFamily="34" charset="0"/>
              </a:rPr>
              <a:t>mide en grados centígrados (</a:t>
            </a:r>
            <a:r>
              <a:rPr lang="es-ES_tradnl" altLang="es-GT" dirty="0" err="1">
                <a:latin typeface="Arial" panose="020B0604020202020204" pitchFamily="34" charset="0"/>
                <a:cs typeface="Arial" panose="020B0604020202020204" pitchFamily="34" charset="0"/>
              </a:rPr>
              <a:t>ºC</a:t>
            </a:r>
            <a:r>
              <a:rPr lang="es-ES_tradnl" altLang="es-GT" dirty="0">
                <a:latin typeface="Arial" panose="020B0604020202020204" pitchFamily="34" charset="0"/>
                <a:cs typeface="Arial" panose="020B0604020202020204" pitchFamily="34" charset="0"/>
              </a:rPr>
              <a:t>) o </a:t>
            </a:r>
            <a:r>
              <a:rPr lang="es-ES" altLang="es-GT" dirty="0">
                <a:latin typeface="Arial" panose="020B0604020202020204" pitchFamily="34" charset="0"/>
                <a:cs typeface="Arial" panose="020B0604020202020204" pitchFamily="34" charset="0"/>
              </a:rPr>
              <a:t>grados </a:t>
            </a:r>
            <a:r>
              <a:rPr lang="es-ES_tradnl" altLang="es-GT" dirty="0">
                <a:latin typeface="Arial" panose="020B0604020202020204" pitchFamily="34" charset="0"/>
                <a:cs typeface="Arial" panose="020B0604020202020204" pitchFamily="34" charset="0"/>
              </a:rPr>
              <a:t>F</a:t>
            </a:r>
            <a:r>
              <a:rPr lang="es-ES" altLang="es-GT" dirty="0" err="1">
                <a:latin typeface="Arial" panose="020B0604020202020204" pitchFamily="34" charset="0"/>
                <a:cs typeface="Arial" panose="020B0604020202020204" pitchFamily="34" charset="0"/>
              </a:rPr>
              <a:t>arenheit</a:t>
            </a:r>
            <a:r>
              <a:rPr lang="es-ES_tradnl" altLang="es-GT" dirty="0">
                <a:latin typeface="Arial" panose="020B0604020202020204" pitchFamily="34" charset="0"/>
                <a:cs typeface="Arial" panose="020B0604020202020204" pitchFamily="34" charset="0"/>
              </a:rPr>
              <a:t> (</a:t>
            </a:r>
            <a:r>
              <a:rPr lang="es-ES_tradnl" altLang="es-GT" dirty="0" err="1">
                <a:latin typeface="Arial" panose="020B0604020202020204" pitchFamily="34" charset="0"/>
                <a:cs typeface="Arial" panose="020B0604020202020204" pitchFamily="34" charset="0"/>
              </a:rPr>
              <a:t>ºF</a:t>
            </a:r>
            <a:r>
              <a:rPr lang="es-ES_tradnl" altLang="es-GT" dirty="0">
                <a:latin typeface="Arial" panose="020B0604020202020204" pitchFamily="34" charset="0"/>
                <a:cs typeface="Arial" panose="020B0604020202020204" pitchFamily="34" charset="0"/>
              </a:rPr>
              <a:t>) o Kelvin (</a:t>
            </a:r>
            <a:r>
              <a:rPr lang="es-ES_tradnl" altLang="es-GT" dirty="0" err="1">
                <a:latin typeface="Arial" panose="020B0604020202020204" pitchFamily="34" charset="0"/>
                <a:cs typeface="Arial" panose="020B0604020202020204" pitchFamily="34" charset="0"/>
              </a:rPr>
              <a:t>ºK</a:t>
            </a:r>
            <a:r>
              <a:rPr lang="es-ES_tradnl" altLang="es-GT" dirty="0" smtClean="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v"/>
            </a:pPr>
            <a:r>
              <a:rPr lang="es-ES_tradnl" altLang="es-GT" dirty="0" smtClean="0">
                <a:latin typeface="Arial" panose="020B0604020202020204" pitchFamily="34" charset="0"/>
                <a:cs typeface="Arial" panose="020B0604020202020204" pitchFamily="34" charset="0"/>
              </a:rPr>
              <a:t>Para </a:t>
            </a:r>
            <a:r>
              <a:rPr lang="es-ES_tradnl" altLang="es-GT" dirty="0">
                <a:latin typeface="Arial" panose="020B0604020202020204" pitchFamily="34" charset="0"/>
                <a:cs typeface="Arial" panose="020B0604020202020204" pitchFamily="34" charset="0"/>
              </a:rPr>
              <a:t>su medición se utiliza el </a:t>
            </a:r>
            <a:r>
              <a:rPr lang="es-ES_tradnl" altLang="es-GT" dirty="0" smtClean="0">
                <a:latin typeface="Arial" panose="020B0604020202020204" pitchFamily="34" charset="0"/>
                <a:cs typeface="Arial" panose="020B0604020202020204" pitchFamily="34" charset="0"/>
              </a:rPr>
              <a:t>termómetro.</a:t>
            </a:r>
          </a:p>
          <a:p>
            <a:pPr marL="285750" indent="-285750" algn="just">
              <a:buFont typeface="Wingdings" panose="05000000000000000000" pitchFamily="2" charset="2"/>
              <a:buChar char="v"/>
            </a:pPr>
            <a:r>
              <a:rPr lang="es-ES_tradnl" altLang="es-GT" dirty="0" smtClean="0">
                <a:latin typeface="Arial" panose="020B0604020202020204" pitchFamily="34" charset="0"/>
                <a:cs typeface="Arial" panose="020B0604020202020204" pitchFamily="34" charset="0"/>
              </a:rPr>
              <a:t>Se </a:t>
            </a:r>
            <a:r>
              <a:rPr lang="es-ES_tradnl" altLang="es-GT" dirty="0">
                <a:latin typeface="Arial" panose="020B0604020202020204" pitchFamily="34" charset="0"/>
                <a:cs typeface="Arial" panose="020B0604020202020204" pitchFamily="34" charset="0"/>
              </a:rPr>
              <a:t>puede representar mediante mapas de líneas (isotermas) o mediante mapa de </a:t>
            </a:r>
            <a:r>
              <a:rPr lang="es-ES_tradnl" altLang="es-GT" dirty="0" err="1">
                <a:latin typeface="Arial" panose="020B0604020202020204" pitchFamily="34" charset="0"/>
                <a:cs typeface="Arial" panose="020B0604020202020204" pitchFamily="34" charset="0"/>
              </a:rPr>
              <a:t>coropletas</a:t>
            </a:r>
            <a:r>
              <a:rPr lang="es-ES_tradnl" altLang="es-GT" dirty="0">
                <a:latin typeface="Arial" panose="020B0604020202020204" pitchFamily="34" charset="0"/>
                <a:cs typeface="Arial" panose="020B0604020202020204" pitchFamily="34" charset="0"/>
              </a:rPr>
              <a:t> (con tintas isométricas).</a:t>
            </a:r>
          </a:p>
          <a:p>
            <a:pPr algn="just"/>
            <a:r>
              <a:rPr lang="es-ES_tradnl" altLang="es-GT" dirty="0">
                <a:latin typeface="Arial" panose="020B0604020202020204" pitchFamily="34" charset="0"/>
                <a:cs typeface="Arial" panose="020B0604020202020204" pitchFamily="34" charset="0"/>
              </a:rPr>
              <a:t> Las temperaturas varían debido a:</a:t>
            </a:r>
          </a:p>
          <a:p>
            <a:pPr lvl="2" algn="just">
              <a:buFontTx/>
              <a:buChar char="-"/>
            </a:pPr>
            <a:r>
              <a:rPr lang="es-ES_tradnl" altLang="es-GT" dirty="0">
                <a:latin typeface="Arial" panose="020B0604020202020204" pitchFamily="34" charset="0"/>
                <a:cs typeface="Arial" panose="020B0604020202020204" pitchFamily="34" charset="0"/>
              </a:rPr>
              <a:t>Proximidad al mar</a:t>
            </a:r>
          </a:p>
          <a:p>
            <a:pPr lvl="2" algn="just">
              <a:buFontTx/>
              <a:buChar char="-"/>
            </a:pPr>
            <a:r>
              <a:rPr lang="es-ES_tradnl" altLang="es-GT" dirty="0">
                <a:latin typeface="Arial" panose="020B0604020202020204" pitchFamily="34" charset="0"/>
                <a:cs typeface="Arial" panose="020B0604020202020204" pitchFamily="34" charset="0"/>
              </a:rPr>
              <a:t>Latitud</a:t>
            </a:r>
          </a:p>
          <a:p>
            <a:pPr lvl="2" algn="just">
              <a:buFontTx/>
              <a:buChar char="-"/>
            </a:pPr>
            <a:r>
              <a:rPr lang="es-ES_tradnl" altLang="es-GT" dirty="0">
                <a:latin typeface="Arial" panose="020B0604020202020204" pitchFamily="34" charset="0"/>
                <a:cs typeface="Arial" panose="020B0604020202020204" pitchFamily="34" charset="0"/>
              </a:rPr>
              <a:t>Altitud</a:t>
            </a:r>
          </a:p>
          <a:p>
            <a:pPr algn="just">
              <a:buFontTx/>
              <a:buChar char="-"/>
            </a:pPr>
            <a:r>
              <a:rPr lang="es-ES_tradnl" altLang="es-GT" dirty="0">
                <a:latin typeface="Arial" panose="020B0604020202020204" pitchFamily="34" charset="0"/>
                <a:cs typeface="Arial" panose="020B0604020202020204" pitchFamily="34" charset="0"/>
              </a:rPr>
              <a:t> La amplitud térmica es la diferencia entre la temperatura máxima y la mínima.</a:t>
            </a:r>
          </a:p>
          <a:p>
            <a:pPr algn="just">
              <a:buFontTx/>
              <a:buChar char="-"/>
            </a:pPr>
            <a:r>
              <a:rPr lang="es-ES_tradnl" altLang="es-GT" dirty="0">
                <a:latin typeface="Arial" panose="020B0604020202020204" pitchFamily="34" charset="0"/>
                <a:cs typeface="Arial" panose="020B0604020202020204" pitchFamily="34" charset="0"/>
              </a:rPr>
              <a:t> Cuando las temperaturas bajan de 0 </a:t>
            </a:r>
            <a:r>
              <a:rPr lang="es-ES_tradnl" altLang="es-GT" dirty="0" err="1">
                <a:latin typeface="Arial" panose="020B0604020202020204" pitchFamily="34" charset="0"/>
                <a:cs typeface="Arial" panose="020B0604020202020204" pitchFamily="34" charset="0"/>
              </a:rPr>
              <a:t>ºC</a:t>
            </a:r>
            <a:r>
              <a:rPr lang="es-ES_tradnl" altLang="es-GT" dirty="0">
                <a:latin typeface="Arial" panose="020B0604020202020204" pitchFamily="34" charset="0"/>
                <a:cs typeface="Arial" panose="020B0604020202020204" pitchFamily="34" charset="0"/>
              </a:rPr>
              <a:t> se producen heladas, mayor en el interior que en la costa.</a:t>
            </a:r>
            <a:endParaRPr lang="es-ES" alt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606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algn="ctr"/>
            <a:r>
              <a:rPr lang="es-ES_tradnl" altLang="es-GT" sz="3200" b="1" dirty="0">
                <a:latin typeface="AR CHRISTY" panose="02000000000000000000" pitchFamily="2" charset="0"/>
              </a:rPr>
              <a:t>ELEMENTOS CLIMÁTICOS:</a:t>
            </a:r>
            <a:br>
              <a:rPr lang="es-ES_tradnl" altLang="es-GT" sz="3200" b="1" dirty="0">
                <a:latin typeface="AR CHRISTY" panose="02000000000000000000" pitchFamily="2" charset="0"/>
              </a:rPr>
            </a:br>
            <a:r>
              <a:rPr lang="es-ES_tradnl" altLang="es-GT" sz="2800" b="1" dirty="0">
                <a:latin typeface="AR CHRISTY" panose="02000000000000000000" pitchFamily="2" charset="0"/>
              </a:rPr>
              <a:t>Mapa de temperaturas</a:t>
            </a:r>
            <a:endParaRPr lang="es-ES" altLang="es-GT" dirty="0">
              <a:latin typeface="AR CHRISTY" panose="02000000000000000000" pitchFamily="2" charset="0"/>
            </a:endParaRPr>
          </a:p>
        </p:txBody>
      </p:sp>
      <p:pic>
        <p:nvPicPr>
          <p:cNvPr id="53252" name="Picture 1028" descr="http://www.proteccioncivil.org/informes/manueltrujillo/imagenes/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52601"/>
            <a:ext cx="3352800" cy="2233613"/>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1030" descr="http://image.espanol.weather.com/web/maps/es_ES/temperature/current/europe_temp_curr_277_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581400"/>
            <a:ext cx="4038600" cy="2725738"/>
          </a:xfrm>
          <a:prstGeom prst="rect">
            <a:avLst/>
          </a:prstGeom>
          <a:noFill/>
          <a:extLst>
            <a:ext uri="{909E8E84-426E-40DD-AFC4-6F175D3DCCD1}">
              <a14:hiddenFill xmlns:a14="http://schemas.microsoft.com/office/drawing/2010/main">
                <a:solidFill>
                  <a:srgbClr val="FFFFFF"/>
                </a:solidFill>
              </a14:hiddenFill>
            </a:ext>
          </a:extLst>
        </p:spPr>
      </p:pic>
      <p:sp>
        <p:nvSpPr>
          <p:cNvPr id="53255" name="Text Box 1031"/>
          <p:cNvSpPr txBox="1">
            <a:spLocks noChangeArrowheads="1"/>
          </p:cNvSpPr>
          <p:nvPr/>
        </p:nvSpPr>
        <p:spPr bwMode="auto">
          <a:xfrm>
            <a:off x="6096000" y="1670091"/>
            <a:ext cx="3063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GT" sz="2400" b="1" dirty="0"/>
              <a:t>Mapa de Isotermas</a:t>
            </a:r>
            <a:endParaRPr lang="es-ES" altLang="es-GT" sz="2400" b="1" dirty="0"/>
          </a:p>
        </p:txBody>
      </p:sp>
      <p:sp>
        <p:nvSpPr>
          <p:cNvPr id="53256" name="Text Box 1032"/>
          <p:cNvSpPr txBox="1">
            <a:spLocks noChangeArrowheads="1"/>
          </p:cNvSpPr>
          <p:nvPr/>
        </p:nvSpPr>
        <p:spPr bwMode="auto">
          <a:xfrm>
            <a:off x="3538471" y="4944269"/>
            <a:ext cx="23085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_tradnl" altLang="es-GT" sz="2000" b="1" dirty="0"/>
              <a:t>Mapa de </a:t>
            </a:r>
            <a:r>
              <a:rPr lang="es-ES_tradnl" altLang="es-GT" sz="2000" b="1" dirty="0" err="1"/>
              <a:t>coropletas</a:t>
            </a:r>
            <a:endParaRPr lang="es-ES" altLang="es-GT" sz="2000" b="1" dirty="0"/>
          </a:p>
        </p:txBody>
      </p:sp>
    </p:spTree>
    <p:extLst>
      <p:ext uri="{BB962C8B-B14F-4D97-AF65-F5344CB8AC3E}">
        <p14:creationId xmlns:p14="http://schemas.microsoft.com/office/powerpoint/2010/main" val="2524844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1216888">
            <a:off x="786686" y="1820438"/>
            <a:ext cx="10515600" cy="1325563"/>
          </a:xfrm>
        </p:spPr>
        <p:txBody>
          <a:bodyPr>
            <a:noAutofit/>
          </a:bodyPr>
          <a:lstStyle/>
          <a:p>
            <a:pPr algn="ctr"/>
            <a:r>
              <a:rPr lang="es-GT" sz="7200" dirty="0" smtClean="0">
                <a:latin typeface="AR CHRISTY" panose="02000000000000000000" pitchFamily="2" charset="0"/>
              </a:rPr>
              <a:t>¿</a:t>
            </a:r>
            <a:r>
              <a:rPr lang="es-GT" sz="8000" dirty="0" smtClean="0">
                <a:latin typeface="AR CHRISTY" panose="02000000000000000000" pitchFamily="2" charset="0"/>
              </a:rPr>
              <a:t>Cuál es el Tiempo Climático de hoy?</a:t>
            </a:r>
            <a:endParaRPr lang="es-GT" sz="8000" dirty="0">
              <a:latin typeface="AR CHRISTY" panose="02000000000000000000" pitchFamily="2" charset="0"/>
            </a:endParaRPr>
          </a:p>
        </p:txBody>
      </p:sp>
      <p:pic>
        <p:nvPicPr>
          <p:cNvPr id="4" name="Picture 2" descr="Resultado de imagen para emoji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9944">
            <a:off x="7727322" y="3260613"/>
            <a:ext cx="3426809" cy="342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489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eten guatema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40" y="105792"/>
            <a:ext cx="10134644" cy="675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2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0354" t="20831" r="42323" b="17355"/>
          <a:stretch/>
        </p:blipFill>
        <p:spPr>
          <a:xfrm>
            <a:off x="1416676" y="309094"/>
            <a:ext cx="8281115" cy="6081444"/>
          </a:xfrm>
          <a:prstGeom prst="rect">
            <a:avLst/>
          </a:prstGeom>
        </p:spPr>
      </p:pic>
    </p:spTree>
    <p:extLst>
      <p:ext uri="{BB962C8B-B14F-4D97-AF65-F5344CB8AC3E}">
        <p14:creationId xmlns:p14="http://schemas.microsoft.com/office/powerpoint/2010/main" val="2352727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21346824">
            <a:off x="-398541" y="668759"/>
            <a:ext cx="10515600" cy="1325563"/>
          </a:xfrm>
        </p:spPr>
        <p:txBody>
          <a:bodyPr>
            <a:normAutofit/>
          </a:bodyPr>
          <a:lstStyle/>
          <a:p>
            <a:pPr algn="ctr"/>
            <a:r>
              <a:rPr lang="es-GT" sz="8800" dirty="0" smtClean="0">
                <a:latin typeface="AR CHRISTY" panose="02000000000000000000" pitchFamily="2" charset="0"/>
              </a:rPr>
              <a:t>Precipitaciones</a:t>
            </a:r>
            <a:endParaRPr lang="es-GT" sz="8800" dirty="0">
              <a:latin typeface="AR CHRISTY" panose="02000000000000000000" pitchFamily="2" charset="0"/>
            </a:endParaRPr>
          </a:p>
        </p:txBody>
      </p:sp>
      <p:pic>
        <p:nvPicPr>
          <p:cNvPr id="1026" name="Picture 2" descr="Resultado de imagen para simbolo de precipitación png clima"/>
          <p:cNvPicPr>
            <a:picLocks noChangeAspect="1" noChangeArrowheads="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54064" t="39160" r="3077" b="31356"/>
          <a:stretch/>
        </p:blipFill>
        <p:spPr bwMode="auto">
          <a:xfrm rot="516585">
            <a:off x="8812982" y="45133"/>
            <a:ext cx="3174824" cy="296694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45024" y="2460643"/>
            <a:ext cx="10097037" cy="3416320"/>
          </a:xfrm>
          <a:prstGeom prst="rect">
            <a:avLst/>
          </a:prstGeom>
          <a:noFill/>
        </p:spPr>
        <p:txBody>
          <a:bodyPr wrap="square" rtlCol="0">
            <a:spAutoFit/>
          </a:bodyPr>
          <a:lstStyle/>
          <a:p>
            <a:pPr algn="just"/>
            <a:r>
              <a:rPr lang="es-GT" sz="2400" dirty="0" smtClean="0"/>
              <a:t>Es </a:t>
            </a:r>
            <a:r>
              <a:rPr lang="es-GT" sz="2400" dirty="0"/>
              <a:t>la caída de agua en estado sólido o liquido sobre la superficie terrestre, como resultado </a:t>
            </a:r>
            <a:r>
              <a:rPr lang="es-ES_tradnl" altLang="es-GT" sz="2400" b="1" dirty="0">
                <a:solidFill>
                  <a:srgbClr val="000099"/>
                </a:solidFill>
              </a:rPr>
              <a:t>Se originan por la elevación, enfriamiento y condensación del vapor de agua contenido en el </a:t>
            </a:r>
            <a:r>
              <a:rPr lang="es-ES_tradnl" altLang="es-GT" sz="2400" b="1" dirty="0" smtClean="0">
                <a:solidFill>
                  <a:srgbClr val="000099"/>
                </a:solidFill>
              </a:rPr>
              <a:t>aire, (</a:t>
            </a:r>
            <a:r>
              <a:rPr lang="es-GT" sz="2400" dirty="0" smtClean="0"/>
              <a:t>superficies </a:t>
            </a:r>
            <a:r>
              <a:rPr lang="es-GT" sz="2400" dirty="0"/>
              <a:t>que permiten la condensación y que atraen las moléculas de agua) o congelación ( partículas solidas presentes en una masa de agua a temperatura bajo de cero grado, que inician el crecimiento de los cristales de hielo), los cuales son los responsables de las precipitaciones. Se clasifican de acuerdo al modo en que la masa de aire adquirió movimiento ascendente. De esta forma se distinguen las </a:t>
            </a:r>
            <a:r>
              <a:rPr lang="es-GT" sz="2400" dirty="0" smtClean="0"/>
              <a:t>lluvias : </a:t>
            </a:r>
            <a:r>
              <a:rPr lang="es-GT" sz="2400" b="1" dirty="0" err="1">
                <a:solidFill>
                  <a:srgbClr val="FF0000"/>
                </a:solidFill>
                <a:effectLst>
                  <a:outerShdw blurRad="38100" dist="38100" dir="2700000" algn="tl">
                    <a:srgbClr val="000000">
                      <a:alpha val="43137"/>
                    </a:srgbClr>
                  </a:outerShdw>
                </a:effectLst>
              </a:rPr>
              <a:t>convectivas</a:t>
            </a:r>
            <a:r>
              <a:rPr lang="es-GT" sz="2400" b="1" dirty="0">
                <a:solidFill>
                  <a:srgbClr val="FF0000"/>
                </a:solidFill>
                <a:effectLst>
                  <a:outerShdw blurRad="38100" dist="38100" dir="2700000" algn="tl">
                    <a:srgbClr val="000000">
                      <a:alpha val="43137"/>
                    </a:srgbClr>
                  </a:outerShdw>
                </a:effectLst>
              </a:rPr>
              <a:t>, ciclónicas y orográficas.</a:t>
            </a:r>
          </a:p>
        </p:txBody>
      </p:sp>
    </p:spTree>
    <p:extLst>
      <p:ext uri="{BB962C8B-B14F-4D97-AF65-F5344CB8AC3E}">
        <p14:creationId xmlns:p14="http://schemas.microsoft.com/office/powerpoint/2010/main" val="185597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GT" dirty="0" smtClean="0">
                <a:latin typeface="AR CHRISTY" panose="02000000000000000000" pitchFamily="2" charset="0"/>
              </a:rPr>
              <a:t>Condensación líquida</a:t>
            </a:r>
            <a:endParaRPr lang="es-GT" dirty="0">
              <a:latin typeface="AR CHRISTY" panose="02000000000000000000" pitchFamily="2" charset="0"/>
            </a:endParaRPr>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73" y="1832355"/>
            <a:ext cx="5992371" cy="39373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lloviz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949" y="1789827"/>
            <a:ext cx="5502214" cy="416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98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GT" sz="6600" dirty="0" smtClean="0">
                <a:solidFill>
                  <a:schemeClr val="bg1"/>
                </a:solidFill>
                <a:latin typeface="AR CHRISTY" panose="02000000000000000000" pitchFamily="2" charset="0"/>
              </a:rPr>
              <a:t>Tipos de Lluvias</a:t>
            </a:r>
            <a:endParaRPr lang="es-GT" sz="6600" dirty="0">
              <a:solidFill>
                <a:schemeClr val="bg1"/>
              </a:solidFill>
              <a:latin typeface="AR CHRISTY" panose="02000000000000000000" pitchFamily="2" charset="0"/>
            </a:endParaRPr>
          </a:p>
        </p:txBody>
      </p:sp>
      <p:pic>
        <p:nvPicPr>
          <p:cNvPr id="5122" name="Picture 2" descr="Resultado de imagen para tipos de lluvias convectivas orograficas frontales"/>
          <p:cNvPicPr>
            <a:picLocks noChangeAspect="1" noChangeArrowheads="1"/>
          </p:cNvPicPr>
          <p:nvPr/>
        </p:nvPicPr>
        <p:blipFill rotWithShape="1">
          <a:blip r:embed="rId2">
            <a:extLst>
              <a:ext uri="{28A0092B-C50C-407E-A947-70E740481C1C}">
                <a14:useLocalDpi xmlns:a14="http://schemas.microsoft.com/office/drawing/2010/main" val="0"/>
              </a:ext>
            </a:extLst>
          </a:blip>
          <a:srcRect l="1895" t="7639" b="35336"/>
          <a:stretch/>
        </p:blipFill>
        <p:spPr bwMode="auto">
          <a:xfrm>
            <a:off x="291291" y="2057400"/>
            <a:ext cx="11609417" cy="414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76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5776" y="7937"/>
            <a:ext cx="10515600" cy="1325563"/>
          </a:xfrm>
        </p:spPr>
        <p:txBody>
          <a:bodyPr/>
          <a:lstStyle/>
          <a:p>
            <a:pPr algn="ctr"/>
            <a:r>
              <a:rPr lang="es-GT" dirty="0" smtClean="0">
                <a:solidFill>
                  <a:srgbClr val="FFFF00"/>
                </a:solidFill>
                <a:latin typeface="AR CHRISTY" panose="02000000000000000000" pitchFamily="2" charset="0"/>
              </a:rPr>
              <a:t>Nubes Cumulonimbos</a:t>
            </a:r>
            <a:endParaRPr lang="es-GT" dirty="0">
              <a:solidFill>
                <a:srgbClr val="FFFF00"/>
              </a:solidFill>
              <a:latin typeface="AR CHRISTY" panose="02000000000000000000" pitchFamily="2" charset="0"/>
            </a:endParaRPr>
          </a:p>
        </p:txBody>
      </p:sp>
      <p:sp>
        <p:nvSpPr>
          <p:cNvPr id="3" name="AutoShape 2" descr="Resultado de imagen para nubes de tormen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4100" name="Picture 4" descr="Resultado de imagen para nubes de tormen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577" y="992721"/>
            <a:ext cx="8643896" cy="576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38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GT" dirty="0" smtClean="0">
                <a:solidFill>
                  <a:srgbClr val="FF0000"/>
                </a:solidFill>
                <a:latin typeface="AR CHRISTY" panose="02000000000000000000" pitchFamily="2" charset="0"/>
              </a:rPr>
              <a:t>Condensación Sólida</a:t>
            </a:r>
            <a:endParaRPr lang="es-GT" dirty="0">
              <a:solidFill>
                <a:srgbClr val="FF0000"/>
              </a:solidFill>
              <a:latin typeface="AR CHRISTY" panose="02000000000000000000" pitchFamily="2" charset="0"/>
            </a:endParaRPr>
          </a:p>
        </p:txBody>
      </p:sp>
      <p:pic>
        <p:nvPicPr>
          <p:cNvPr id="3074"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817" t="7070" r="2817" b="5793"/>
          <a:stretch/>
        </p:blipFill>
        <p:spPr bwMode="auto">
          <a:xfrm>
            <a:off x="8069" y="1690688"/>
            <a:ext cx="5630731" cy="36798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nieve gif animad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12431" y="1348826"/>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22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0246" t="19867" r="42113" b="17004"/>
          <a:stretch/>
        </p:blipFill>
        <p:spPr>
          <a:xfrm>
            <a:off x="1094704" y="141669"/>
            <a:ext cx="8950818" cy="6668458"/>
          </a:xfrm>
          <a:prstGeom prst="rect">
            <a:avLst/>
          </a:prstGeom>
        </p:spPr>
      </p:pic>
    </p:spTree>
    <p:extLst>
      <p:ext uri="{BB962C8B-B14F-4D97-AF65-F5344CB8AC3E}">
        <p14:creationId xmlns:p14="http://schemas.microsoft.com/office/powerpoint/2010/main" val="2118587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lstStyle/>
          <a:p>
            <a:endParaRPr lang="es-GT"/>
          </a:p>
        </p:txBody>
      </p:sp>
      <p:pic>
        <p:nvPicPr>
          <p:cNvPr id="4" name="Imagen 3"/>
          <p:cNvPicPr>
            <a:picLocks noChangeAspect="1"/>
          </p:cNvPicPr>
          <p:nvPr/>
        </p:nvPicPr>
        <p:blipFill rotWithShape="1">
          <a:blip r:embed="rId2"/>
          <a:srcRect l="10588" t="23124" r="42869" b="14885"/>
          <a:stretch/>
        </p:blipFill>
        <p:spPr>
          <a:xfrm>
            <a:off x="838200" y="0"/>
            <a:ext cx="8964706" cy="6712909"/>
          </a:xfrm>
          <a:prstGeom prst="rect">
            <a:avLst/>
          </a:prstGeom>
        </p:spPr>
      </p:pic>
    </p:spTree>
    <p:extLst>
      <p:ext uri="{BB962C8B-B14F-4D97-AF65-F5344CB8AC3E}">
        <p14:creationId xmlns:p14="http://schemas.microsoft.com/office/powerpoint/2010/main" val="1340231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lstStyle/>
          <a:p>
            <a:endParaRPr lang="es-GT"/>
          </a:p>
        </p:txBody>
      </p:sp>
      <p:pic>
        <p:nvPicPr>
          <p:cNvPr id="6146" name="Picture 2" descr="Resultado de imagen para hume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41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noFill/>
          <a:ln/>
        </p:spPr>
        <p:txBody>
          <a:bodyPr>
            <a:normAutofit/>
          </a:bodyPr>
          <a:lstStyle/>
          <a:p>
            <a:pPr algn="ctr"/>
            <a:r>
              <a:rPr lang="es-ES_tradnl" altLang="es-GT" sz="7200" b="1" dirty="0" smtClean="0">
                <a:latin typeface="AR CHRISTY" panose="02000000000000000000" pitchFamily="2" charset="0"/>
              </a:rPr>
              <a:t>Humedad</a:t>
            </a:r>
            <a:endParaRPr lang="es-ES" altLang="es-GT" sz="7200" b="1" dirty="0">
              <a:latin typeface="AR CHRISTY" panose="02000000000000000000" pitchFamily="2" charset="0"/>
            </a:endParaRPr>
          </a:p>
        </p:txBody>
      </p:sp>
      <p:pic>
        <p:nvPicPr>
          <p:cNvPr id="31749" name="Picture 5" descr="http://recursos.cnice.mec.es/bancoimagenes/ArchivosImagenes/DVD17/CD05/30370__158_m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456" t="9696" r="21901" b="6369"/>
          <a:stretch/>
        </p:blipFill>
        <p:spPr bwMode="auto">
          <a:xfrm>
            <a:off x="416859" y="1690688"/>
            <a:ext cx="3240741" cy="3872753"/>
          </a:xfrm>
          <a:prstGeom prst="rect">
            <a:avLst/>
          </a:prstGeom>
          <a:noFill/>
          <a:extLst>
            <a:ext uri="{909E8E84-426E-40DD-AFC4-6F175D3DCCD1}">
              <a14:hiddenFill xmlns:a14="http://schemas.microsoft.com/office/drawing/2010/main">
                <a:solidFill>
                  <a:srgbClr val="FFFFFF"/>
                </a:solidFill>
              </a14:hiddenFill>
            </a:ext>
          </a:extLst>
        </p:spPr>
      </p:pic>
      <p:sp>
        <p:nvSpPr>
          <p:cNvPr id="31750" name="Text Box 6"/>
          <p:cNvSpPr txBox="1">
            <a:spLocks noChangeArrowheads="1"/>
          </p:cNvSpPr>
          <p:nvPr/>
        </p:nvSpPr>
        <p:spPr bwMode="auto">
          <a:xfrm>
            <a:off x="4078941" y="1503406"/>
            <a:ext cx="76962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_tradnl" altLang="es-GT" sz="2800" dirty="0"/>
              <a:t>-Cantidad de vapor de agua que contiene el aire.</a:t>
            </a:r>
          </a:p>
          <a:p>
            <a:pPr algn="just">
              <a:buFontTx/>
              <a:buChar char="-"/>
            </a:pPr>
            <a:r>
              <a:rPr lang="es-ES_tradnl" altLang="es-GT" sz="2800" dirty="0"/>
              <a:t>Depende de factores como la proximidad al mar y de la temperatura (disminuye cuando aumenta la temperatura).</a:t>
            </a:r>
          </a:p>
          <a:p>
            <a:pPr algn="just">
              <a:buFontTx/>
              <a:buChar char="-"/>
            </a:pPr>
            <a:r>
              <a:rPr lang="es-ES_tradnl" altLang="es-GT" sz="2800" dirty="0"/>
              <a:t> </a:t>
            </a:r>
            <a:r>
              <a:rPr lang="es-ES_tradnl" altLang="es-GT" sz="2800" dirty="0" smtClean="0"/>
              <a:t>El instrumento que </a:t>
            </a:r>
            <a:r>
              <a:rPr lang="es-ES_tradnl" altLang="es-GT" sz="2800" dirty="0"/>
              <a:t>mide la humedad es el </a:t>
            </a:r>
            <a:r>
              <a:rPr lang="es-ES_tradnl" altLang="es-GT" sz="2800" dirty="0" smtClean="0"/>
              <a:t>Higrómetro y el psicrómetro. </a:t>
            </a:r>
            <a:endParaRPr lang="es-ES_tradnl" altLang="es-GT" sz="2800" dirty="0"/>
          </a:p>
          <a:p>
            <a:pPr algn="just">
              <a:buFontTx/>
              <a:buChar char="-"/>
            </a:pPr>
            <a:r>
              <a:rPr lang="es-ES_tradnl" altLang="es-GT" sz="2800" dirty="0"/>
              <a:t>Se mide en tantos por ciento en relación con la cantidad de vapor de agua que pudiera contener la masa de aire en caso de estar saturado</a:t>
            </a:r>
            <a:r>
              <a:rPr lang="es-ES_tradnl" altLang="es-GT" sz="2800" dirty="0" smtClean="0"/>
              <a:t>.</a:t>
            </a:r>
          </a:p>
          <a:p>
            <a:pPr algn="just">
              <a:buFontTx/>
              <a:buChar char="-"/>
            </a:pPr>
            <a:r>
              <a:rPr lang="es-GT" sz="2800" dirty="0"/>
              <a:t>Si el contenido de vapor de agua es elevado, decimos que el aire es húmedo, y si es bajo, decimos que el aire es seco.</a:t>
            </a:r>
            <a:endParaRPr lang="es-ES_tradnl" altLang="es-GT" sz="2800" dirty="0"/>
          </a:p>
        </p:txBody>
      </p:sp>
    </p:spTree>
    <p:extLst>
      <p:ext uri="{BB962C8B-B14F-4D97-AF65-F5344CB8AC3E}">
        <p14:creationId xmlns:p14="http://schemas.microsoft.com/office/powerpoint/2010/main" val="4022466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lstStyle/>
          <a:p>
            <a:endParaRPr lang="es-GT"/>
          </a:p>
        </p:txBody>
      </p:sp>
      <p:pic>
        <p:nvPicPr>
          <p:cNvPr id="307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41" y="102651"/>
            <a:ext cx="11723312" cy="659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78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7170"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25755"/>
          <a:stretch/>
        </p:blipFill>
        <p:spPr bwMode="auto">
          <a:xfrm>
            <a:off x="290046" y="365125"/>
            <a:ext cx="11063754" cy="647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35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8194" name="Picture 2" descr="Resultado de imagen para zona optima de hume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211" y="0"/>
            <a:ext cx="8060577" cy="672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noFill/>
          <a:ln/>
        </p:spPr>
        <p:txBody>
          <a:bodyPr>
            <a:normAutofit/>
          </a:bodyPr>
          <a:lstStyle/>
          <a:p>
            <a:pPr algn="ctr"/>
            <a:r>
              <a:rPr lang="es-ES_tradnl" altLang="es-GT" sz="8000" b="1" dirty="0" smtClean="0">
                <a:latin typeface="AR CHRISTY" panose="02000000000000000000" pitchFamily="2" charset="0"/>
              </a:rPr>
              <a:t>Insolación</a:t>
            </a:r>
            <a:endParaRPr lang="es-ES" altLang="es-GT" sz="8000" b="1" dirty="0">
              <a:latin typeface="AR CHRISTY" panose="02000000000000000000" pitchFamily="2" charset="0"/>
            </a:endParaRPr>
          </a:p>
        </p:txBody>
      </p:sp>
      <p:sp>
        <p:nvSpPr>
          <p:cNvPr id="32774" name="Text Box 6"/>
          <p:cNvSpPr txBox="1">
            <a:spLocks noChangeArrowheads="1"/>
          </p:cNvSpPr>
          <p:nvPr/>
        </p:nvSpPr>
        <p:spPr bwMode="auto">
          <a:xfrm>
            <a:off x="1797424" y="4785137"/>
            <a:ext cx="8901952"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s-ES_tradnl" altLang="es-GT" sz="2400" dirty="0"/>
              <a:t> Es la cantidad de radiación solar recibida por la superficie terrestre.</a:t>
            </a:r>
          </a:p>
          <a:p>
            <a:pPr algn="just">
              <a:buFontTx/>
              <a:buChar char="-"/>
            </a:pPr>
            <a:r>
              <a:rPr lang="es-ES_tradnl" altLang="es-GT" sz="2400" dirty="0"/>
              <a:t> Varía con la latitud y la orientación del relieve.</a:t>
            </a:r>
          </a:p>
          <a:p>
            <a:pPr algn="just">
              <a:buFontTx/>
              <a:buChar char="-"/>
            </a:pPr>
            <a:r>
              <a:rPr lang="es-ES_tradnl" altLang="es-GT" sz="2400" dirty="0"/>
              <a:t> Se mide con el heliógrafo en número de horas de insolación</a:t>
            </a:r>
            <a:r>
              <a:rPr lang="es-ES_tradnl" altLang="es-GT" sz="2400" dirty="0" smtClean="0"/>
              <a:t>.</a:t>
            </a:r>
          </a:p>
          <a:p>
            <a:pPr algn="just">
              <a:buFontTx/>
              <a:buChar char="-"/>
            </a:pPr>
            <a:r>
              <a:rPr lang="es-GT" sz="2400" dirty="0"/>
              <a:t>se mide en horas de sol/día</a:t>
            </a:r>
            <a:endParaRPr lang="es-ES_tradnl" altLang="es-GT" sz="2400" dirty="0"/>
          </a:p>
          <a:p>
            <a:pPr algn="just"/>
            <a:endParaRPr lang="es-ES" altLang="es-GT" dirty="0"/>
          </a:p>
        </p:txBody>
      </p:sp>
      <p:pic>
        <p:nvPicPr>
          <p:cNvPr id="32776" name="Picture 8" descr="http://upload.wikimedia.org/wikipedia/commons/1/15/Heliograf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764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811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xfrm>
            <a:off x="717177" y="182564"/>
            <a:ext cx="10515600" cy="1325563"/>
          </a:xfrm>
          <a:noFill/>
          <a:ln/>
        </p:spPr>
        <p:txBody>
          <a:bodyPr>
            <a:normAutofit fontScale="90000"/>
          </a:bodyPr>
          <a:lstStyle/>
          <a:p>
            <a:pPr algn="ctr"/>
            <a:r>
              <a:rPr lang="es-ES_tradnl" altLang="es-GT" sz="3200" b="1" dirty="0">
                <a:latin typeface="Arial" panose="020B0604020202020204" pitchFamily="34" charset="0"/>
              </a:rPr>
              <a:t/>
            </a:r>
            <a:br>
              <a:rPr lang="es-ES_tradnl" altLang="es-GT" sz="3200" b="1" dirty="0">
                <a:latin typeface="Arial" panose="020B0604020202020204" pitchFamily="34" charset="0"/>
              </a:rPr>
            </a:br>
            <a:r>
              <a:rPr lang="es-ES_tradnl" altLang="es-GT" sz="10700" b="1" dirty="0">
                <a:latin typeface="AR CHRISTY" panose="02000000000000000000" pitchFamily="2" charset="0"/>
              </a:rPr>
              <a:t>Nubosidad</a:t>
            </a:r>
            <a:endParaRPr lang="es-ES" altLang="es-GT" sz="2800" b="1" dirty="0">
              <a:latin typeface="AR CHRISTY" panose="02000000000000000000" pitchFamily="2" charset="0"/>
            </a:endParaRPr>
          </a:p>
        </p:txBody>
      </p:sp>
      <p:pic>
        <p:nvPicPr>
          <p:cNvPr id="33797" name="Picture 5" descr="http://recursos.cnice.mec.es/bancoimagenes/ArchivosImagenes/DVD01/CD02/h3238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741" y="1560377"/>
            <a:ext cx="4000500" cy="2651125"/>
          </a:xfrm>
          <a:prstGeom prst="rect">
            <a:avLst/>
          </a:prstGeom>
          <a:noFill/>
          <a:extLst>
            <a:ext uri="{909E8E84-426E-40DD-AFC4-6F175D3DCCD1}">
              <a14:hiddenFill xmlns:a14="http://schemas.microsoft.com/office/drawing/2010/main">
                <a:solidFill>
                  <a:srgbClr val="FFFFFF"/>
                </a:solidFill>
              </a14:hiddenFill>
            </a:ext>
          </a:extLst>
        </p:spPr>
      </p:pic>
      <p:sp>
        <p:nvSpPr>
          <p:cNvPr id="33798" name="Text Box 6"/>
          <p:cNvSpPr txBox="1">
            <a:spLocks noChangeArrowheads="1"/>
          </p:cNvSpPr>
          <p:nvPr/>
        </p:nvSpPr>
        <p:spPr bwMode="auto">
          <a:xfrm>
            <a:off x="717177" y="4389819"/>
            <a:ext cx="10914529"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s-ES_tradnl" altLang="es-GT" sz="2800" dirty="0"/>
              <a:t>-Es el estado de la atmósfera en el que el cielo aparece cubierto de nubes en mayor o menor grado.</a:t>
            </a:r>
          </a:p>
          <a:p>
            <a:pPr algn="just">
              <a:buFontTx/>
              <a:buChar char="-"/>
            </a:pPr>
            <a:r>
              <a:rPr lang="es-ES_tradnl" altLang="es-GT" sz="2800" dirty="0"/>
              <a:t>Se mide en </a:t>
            </a:r>
            <a:r>
              <a:rPr lang="es-ES_tradnl" altLang="es-GT" sz="2800" dirty="0" err="1"/>
              <a:t>octas</a:t>
            </a:r>
            <a:r>
              <a:rPr lang="es-ES_tradnl" altLang="es-GT" sz="2800" dirty="0"/>
              <a:t> u octavos de la bóveda celeste cubiertas por nubes (por observación directa).</a:t>
            </a:r>
          </a:p>
          <a:p>
            <a:pPr algn="just">
              <a:buFontTx/>
              <a:buChar char="-"/>
            </a:pPr>
            <a:r>
              <a:rPr lang="es-ES_tradnl" altLang="es-GT" sz="2800" dirty="0"/>
              <a:t>Para medir la altura de las nubes se utiliza el </a:t>
            </a:r>
            <a:r>
              <a:rPr lang="es-ES_tradnl" altLang="es-GT" sz="2800" dirty="0" err="1"/>
              <a:t>ceilómetro</a:t>
            </a:r>
            <a:r>
              <a:rPr lang="es-ES_tradnl" altLang="es-GT" sz="2800" dirty="0"/>
              <a:t>.</a:t>
            </a:r>
          </a:p>
          <a:p>
            <a:pPr algn="just"/>
            <a:endParaRPr lang="es-ES" altLang="es-GT" dirty="0"/>
          </a:p>
        </p:txBody>
      </p:sp>
      <p:pic>
        <p:nvPicPr>
          <p:cNvPr id="33800" name="Picture 8" descr="La imagen “http://upload.wikimedia.org/wikipedia/commons/c/cf/Ceilometer.jpg” no puede mostrarse porque contiene err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294" y="1527694"/>
            <a:ext cx="2159000"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614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Resultado de imagen para como se mide la nubos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188" y="499595"/>
            <a:ext cx="8561294" cy="581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487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algn="ctr"/>
            <a:r>
              <a:rPr lang="es-ES_tradnl" altLang="es-GT" sz="10700" b="1" dirty="0">
                <a:solidFill>
                  <a:srgbClr val="FFFF00"/>
                </a:solidFill>
                <a:latin typeface="AR CHRISTY" panose="02000000000000000000" pitchFamily="2" charset="0"/>
              </a:rPr>
              <a:t>PRESIÓN</a:t>
            </a:r>
            <a:r>
              <a:rPr lang="es-ES_tradnl" altLang="es-GT" sz="2800" b="1" dirty="0"/>
              <a:t/>
            </a:r>
            <a:br>
              <a:rPr lang="es-ES_tradnl" altLang="es-GT" sz="2800" b="1" dirty="0"/>
            </a:br>
            <a:endParaRPr lang="es-ES" altLang="es-GT" sz="2800" b="1" dirty="0">
              <a:latin typeface="Arial" panose="020B0604020202020204" pitchFamily="34" charset="0"/>
            </a:endParaRPr>
          </a:p>
        </p:txBody>
      </p:sp>
      <p:pic>
        <p:nvPicPr>
          <p:cNvPr id="34820" name="Picture 4" descr="http://upload.wikimedia.org/wikipedia/commons/0/00/Barometer_Goethe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318" y="1577788"/>
            <a:ext cx="140493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5" descr="http://recursos.cnice.mec.es/bancoimagenes/ArchivosImagenes/DVD17/CD06/30345__158_m_1.jpg"/>
          <p:cNvPicPr>
            <a:picLocks noChangeAspect="1" noChangeArrowheads="1"/>
          </p:cNvPicPr>
          <p:nvPr/>
        </p:nvPicPr>
        <p:blipFill>
          <a:blip r:embed="rId3">
            <a:extLst>
              <a:ext uri="{28A0092B-C50C-407E-A947-70E740481C1C}">
                <a14:useLocalDpi xmlns:a14="http://schemas.microsoft.com/office/drawing/2010/main" val="0"/>
              </a:ext>
            </a:extLst>
          </a:blip>
          <a:srcRect l="20247" r="24297"/>
          <a:stretch>
            <a:fillRect/>
          </a:stretch>
        </p:blipFill>
        <p:spPr bwMode="auto">
          <a:xfrm>
            <a:off x="1397794" y="4158477"/>
            <a:ext cx="1776413" cy="2141538"/>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3453374" y="1416964"/>
            <a:ext cx="843130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s-ES_tradnl" altLang="es-GT" sz="2800" dirty="0" smtClean="0"/>
              <a:t> </a:t>
            </a:r>
            <a:r>
              <a:rPr lang="es-ES_tradnl" altLang="es-GT" sz="2800" dirty="0"/>
              <a:t>Es el peso del aire sobre la superficie de la tierra.</a:t>
            </a:r>
          </a:p>
          <a:p>
            <a:pPr>
              <a:buFontTx/>
              <a:buChar char="-"/>
            </a:pPr>
            <a:r>
              <a:rPr lang="es-ES_tradnl" altLang="es-GT" sz="2800" dirty="0"/>
              <a:t> Se mide en milibares (</a:t>
            </a:r>
            <a:r>
              <a:rPr lang="es-ES_tradnl" altLang="es-GT" sz="2800" dirty="0" err="1"/>
              <a:t>mb</a:t>
            </a:r>
            <a:r>
              <a:rPr lang="es-ES_tradnl" altLang="es-GT" sz="2800" dirty="0"/>
              <a:t>).</a:t>
            </a:r>
          </a:p>
          <a:p>
            <a:pPr>
              <a:buFontTx/>
              <a:buChar char="-"/>
            </a:pPr>
            <a:r>
              <a:rPr lang="es-ES_tradnl" altLang="es-GT" sz="2800" dirty="0"/>
              <a:t> Se usa el barómetro para su medición.</a:t>
            </a:r>
          </a:p>
          <a:p>
            <a:pPr>
              <a:buFontTx/>
              <a:buChar char="-"/>
            </a:pPr>
            <a:r>
              <a:rPr lang="es-ES_tradnl" altLang="es-GT" sz="2800" dirty="0"/>
              <a:t> En los mapas se representan mediante líneas que unen puntos con la misma presión.</a:t>
            </a:r>
          </a:p>
          <a:p>
            <a:pPr>
              <a:buFontTx/>
              <a:buChar char="-"/>
            </a:pPr>
            <a:r>
              <a:rPr lang="es-ES_tradnl" altLang="es-GT" sz="2800" dirty="0"/>
              <a:t> Si la presión es mayor de 1013 </a:t>
            </a:r>
            <a:r>
              <a:rPr lang="es-ES_tradnl" altLang="es-GT" sz="2800" dirty="0" err="1"/>
              <a:t>mb</a:t>
            </a:r>
            <a:r>
              <a:rPr lang="es-ES_tradnl" altLang="es-GT" sz="2800" dirty="0"/>
              <a:t> nos encontramos con un anticiclón. Si es menor con una borrasca.</a:t>
            </a:r>
          </a:p>
          <a:p>
            <a:pPr>
              <a:buFontTx/>
              <a:buChar char="-"/>
            </a:pPr>
            <a:r>
              <a:rPr lang="es-ES_tradnl" altLang="es-GT" sz="2800" dirty="0"/>
              <a:t> Depende de las características de las masas de aire:</a:t>
            </a:r>
          </a:p>
          <a:p>
            <a:pPr lvl="1">
              <a:buFontTx/>
              <a:buChar char="-"/>
            </a:pPr>
            <a:r>
              <a:rPr lang="es-ES_tradnl" altLang="es-GT" sz="2800" dirty="0"/>
              <a:t>Invierno: dominan las </a:t>
            </a:r>
            <a:r>
              <a:rPr lang="es-ES_tradnl" altLang="es-GT" sz="3200" dirty="0"/>
              <a:t>altas</a:t>
            </a:r>
            <a:r>
              <a:rPr lang="es-ES_tradnl" altLang="es-GT" sz="2800" dirty="0"/>
              <a:t> presiones</a:t>
            </a:r>
          </a:p>
          <a:p>
            <a:pPr lvl="1">
              <a:buFontTx/>
              <a:buChar char="-"/>
            </a:pPr>
            <a:r>
              <a:rPr lang="es-ES_tradnl" altLang="es-GT" sz="2800" dirty="0"/>
              <a:t>Otoño y Primavera: las bajas presiones</a:t>
            </a:r>
          </a:p>
          <a:p>
            <a:pPr lvl="1">
              <a:buFontTx/>
              <a:buChar char="-"/>
            </a:pPr>
            <a:r>
              <a:rPr lang="es-ES_tradnl" altLang="es-GT" sz="2800" dirty="0"/>
              <a:t>Verano: las altas presiones.</a:t>
            </a:r>
          </a:p>
        </p:txBody>
      </p:sp>
    </p:spTree>
    <p:extLst>
      <p:ext uri="{BB962C8B-B14F-4D97-AF65-F5344CB8AC3E}">
        <p14:creationId xmlns:p14="http://schemas.microsoft.com/office/powerpoint/2010/main" val="2104755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1229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4"/>
            <a:ext cx="10645958" cy="532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891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sultado de imagen para borrascas y anticicl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34" y="272582"/>
            <a:ext cx="10456664" cy="557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486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ctr"/>
            <a:r>
              <a:rPr lang="es-ES_tradnl" altLang="es-GT" sz="3200" b="1" dirty="0">
                <a:latin typeface="Arial" panose="020B0604020202020204" pitchFamily="34" charset="0"/>
              </a:rPr>
              <a:t/>
            </a:r>
            <a:br>
              <a:rPr lang="es-ES_tradnl" altLang="es-GT" sz="3200" b="1" dirty="0">
                <a:latin typeface="Arial" panose="020B0604020202020204" pitchFamily="34" charset="0"/>
              </a:rPr>
            </a:br>
            <a:r>
              <a:rPr lang="es-ES_tradnl" altLang="es-GT" sz="15300" b="1" dirty="0" smtClean="0">
                <a:solidFill>
                  <a:srgbClr val="002060"/>
                </a:solidFill>
                <a:latin typeface="AR CHRISTY" panose="02000000000000000000" pitchFamily="2" charset="0"/>
              </a:rPr>
              <a:t>V</a:t>
            </a:r>
            <a:r>
              <a:rPr lang="es-ES_tradnl" altLang="es-GT" sz="12800" b="1" dirty="0" smtClean="0">
                <a:solidFill>
                  <a:srgbClr val="002060"/>
                </a:solidFill>
                <a:latin typeface="AR CHRISTY" panose="02000000000000000000" pitchFamily="2" charset="0"/>
              </a:rPr>
              <a:t>iento</a:t>
            </a:r>
            <a:endParaRPr lang="es-ES" altLang="es-GT" sz="2800" b="1" dirty="0">
              <a:solidFill>
                <a:srgbClr val="002060"/>
              </a:solidFill>
              <a:latin typeface="AR CHRISTY" panose="02000000000000000000" pitchFamily="2" charset="0"/>
            </a:endParaRPr>
          </a:p>
        </p:txBody>
      </p:sp>
      <p:pic>
        <p:nvPicPr>
          <p:cNvPr id="35844" name="Picture 4" descr="http://upload.wikimedia.org/wikipedia/commons/b/bf/Windrichtungsgeb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600" y="1885951"/>
            <a:ext cx="21590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ttp://upload.wikimedia.org/wikipedia/commons/thumb/1/1b/Anemometer.jpg/540px-Anemome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00" y="3717132"/>
            <a:ext cx="2159000" cy="2395538"/>
          </a:xfrm>
          <a:prstGeom prst="rect">
            <a:avLst/>
          </a:prstGeom>
          <a:noFill/>
          <a:extLst>
            <a:ext uri="{909E8E84-426E-40DD-AFC4-6F175D3DCCD1}">
              <a14:hiddenFill xmlns:a14="http://schemas.microsoft.com/office/drawing/2010/main">
                <a:solidFill>
                  <a:srgbClr val="FFFFFF"/>
                </a:solidFill>
              </a14:hiddenFill>
            </a:ext>
          </a:extLst>
        </p:spPr>
      </p:pic>
      <p:sp>
        <p:nvSpPr>
          <p:cNvPr id="35847" name="Text Box 7"/>
          <p:cNvSpPr txBox="1">
            <a:spLocks noChangeArrowheads="1"/>
          </p:cNvSpPr>
          <p:nvPr/>
        </p:nvSpPr>
        <p:spPr bwMode="auto">
          <a:xfrm>
            <a:off x="3267635" y="1812926"/>
            <a:ext cx="832372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endParaRPr lang="es-ES_tradnl" altLang="es-GT" sz="1400" dirty="0"/>
          </a:p>
          <a:p>
            <a:pPr algn="just"/>
            <a:r>
              <a:rPr lang="es-ES_tradnl" altLang="es-GT" sz="2800" dirty="0"/>
              <a:t>Los vientos son movimientos horizontales de masas de aire.</a:t>
            </a:r>
          </a:p>
          <a:p>
            <a:pPr algn="just"/>
            <a:r>
              <a:rPr lang="es-ES_tradnl" altLang="es-GT" sz="2800" dirty="0"/>
              <a:t>-Se </a:t>
            </a:r>
            <a:r>
              <a:rPr lang="es-ES_tradnl" altLang="es-GT" sz="2400" dirty="0"/>
              <a:t>producen</a:t>
            </a:r>
            <a:r>
              <a:rPr lang="es-ES_tradnl" altLang="es-GT" sz="2800" dirty="0"/>
              <a:t> como consecuencia de las diferencias de presión.</a:t>
            </a:r>
          </a:p>
          <a:p>
            <a:pPr algn="just">
              <a:buFontTx/>
              <a:buChar char="-"/>
            </a:pPr>
            <a:r>
              <a:rPr lang="es-ES_tradnl" altLang="es-GT" sz="2800" dirty="0"/>
              <a:t>Circulan desde las zonas de alta presión a las zonas de baja presión, siguiendo aproximadamente la dirección marcada por las isobaras.</a:t>
            </a:r>
          </a:p>
          <a:p>
            <a:pPr algn="just">
              <a:buFontTx/>
              <a:buChar char="-"/>
            </a:pPr>
            <a:r>
              <a:rPr lang="es-ES_tradnl" altLang="es-GT" sz="2800" dirty="0"/>
              <a:t>Para medir la dirección se utiliza la veleta (arriba). Para medir su velocidad se utiliza el anemómetro (abajo).</a:t>
            </a:r>
          </a:p>
          <a:p>
            <a:pPr algn="just"/>
            <a:endParaRPr lang="es-ES" altLang="es-GT" sz="1400" dirty="0"/>
          </a:p>
        </p:txBody>
      </p:sp>
    </p:spTree>
    <p:extLst>
      <p:ext uri="{BB962C8B-B14F-4D97-AF65-F5344CB8AC3E}">
        <p14:creationId xmlns:p14="http://schemas.microsoft.com/office/powerpoint/2010/main" val="1346687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GT" b="1" dirty="0" smtClean="0">
                <a:solidFill>
                  <a:srgbClr val="FFFF00"/>
                </a:solidFill>
                <a:latin typeface="AR CHRISTY" panose="02000000000000000000" pitchFamily="2" charset="0"/>
              </a:rPr>
              <a:t>Principales tipos de Viento</a:t>
            </a:r>
            <a:endParaRPr lang="es-GT" b="1" dirty="0">
              <a:solidFill>
                <a:srgbClr val="FFFF00"/>
              </a:solidFill>
              <a:latin typeface="AR CHRISTY" panose="02000000000000000000" pitchFamily="2" charset="0"/>
            </a:endParaRPr>
          </a:p>
        </p:txBody>
      </p:sp>
      <p:sp>
        <p:nvSpPr>
          <p:cNvPr id="3" name="CuadroTexto 2"/>
          <p:cNvSpPr txBox="1"/>
          <p:nvPr/>
        </p:nvSpPr>
        <p:spPr>
          <a:xfrm>
            <a:off x="1116106" y="1690688"/>
            <a:ext cx="9735670" cy="3539430"/>
          </a:xfrm>
          <a:prstGeom prst="rect">
            <a:avLst/>
          </a:prstGeom>
          <a:noFill/>
        </p:spPr>
        <p:txBody>
          <a:bodyPr wrap="square" rtlCol="0">
            <a:spAutoFit/>
          </a:bodyPr>
          <a:lstStyle/>
          <a:p>
            <a:pPr algn="just"/>
            <a:r>
              <a:rPr lang="es-GT" sz="3200" dirty="0"/>
              <a:t> Entre los principales tipo de viento, según sus características, se encuentran: </a:t>
            </a:r>
            <a:r>
              <a:rPr lang="es-GT" sz="3200" b="1" dirty="0">
                <a:solidFill>
                  <a:schemeClr val="bg1">
                    <a:lumMod val="95000"/>
                  </a:schemeClr>
                </a:solidFill>
                <a:effectLst>
                  <a:outerShdw blurRad="38100" dist="38100" dir="2700000" algn="tl">
                    <a:srgbClr val="000000">
                      <a:alpha val="43137"/>
                    </a:srgbClr>
                  </a:outerShdw>
                </a:effectLst>
              </a:rPr>
              <a:t>Vientos Planetarios </a:t>
            </a:r>
            <a:r>
              <a:rPr lang="es-GT" sz="3200" dirty="0"/>
              <a:t>(alisios, los polares del este, los bravos del oeste y los vientos del sur); </a:t>
            </a:r>
            <a:r>
              <a:rPr lang="es-GT" sz="3200" b="1" dirty="0">
                <a:solidFill>
                  <a:schemeClr val="accent4">
                    <a:lumMod val="60000"/>
                    <a:lumOff val="40000"/>
                  </a:schemeClr>
                </a:solidFill>
                <a:effectLst>
                  <a:outerShdw blurRad="38100" dist="38100" dir="2700000" algn="tl">
                    <a:srgbClr val="000000">
                      <a:alpha val="43137"/>
                    </a:srgbClr>
                  </a:outerShdw>
                </a:effectLst>
              </a:rPr>
              <a:t>vientos continentales </a:t>
            </a:r>
            <a:r>
              <a:rPr lang="es-GT" sz="3200" dirty="0"/>
              <a:t>(monzones, asiáticos y las brisas del mar a Tierra en el día, y viceversa en la noche); </a:t>
            </a:r>
            <a:r>
              <a:rPr lang="es-GT" sz="3200" b="1" dirty="0">
                <a:solidFill>
                  <a:srgbClr val="FFFF00"/>
                </a:solidFill>
                <a:effectLst>
                  <a:outerShdw blurRad="38100" dist="38100" dir="2700000" algn="tl">
                    <a:srgbClr val="000000">
                      <a:alpha val="43137"/>
                    </a:srgbClr>
                  </a:outerShdw>
                </a:effectLst>
              </a:rPr>
              <a:t>vientos ciclónicos </a:t>
            </a:r>
            <a:r>
              <a:rPr lang="es-GT" sz="3200" dirty="0"/>
              <a:t>(soplan a centros de baja presión) y </a:t>
            </a:r>
            <a:r>
              <a:rPr lang="es-GT" sz="3200" b="1" dirty="0">
                <a:solidFill>
                  <a:schemeClr val="accent6">
                    <a:lumMod val="75000"/>
                  </a:schemeClr>
                </a:solidFill>
                <a:effectLst>
                  <a:outerShdw blurRad="38100" dist="38100" dir="2700000" algn="tl">
                    <a:srgbClr val="000000">
                      <a:alpha val="43137"/>
                    </a:srgbClr>
                  </a:outerShdw>
                </a:effectLst>
              </a:rPr>
              <a:t>vientos locales. </a:t>
            </a:r>
          </a:p>
        </p:txBody>
      </p:sp>
    </p:spTree>
    <p:extLst>
      <p:ext uri="{BB962C8B-B14F-4D97-AF65-F5344CB8AC3E}">
        <p14:creationId xmlns:p14="http://schemas.microsoft.com/office/powerpoint/2010/main" val="2129383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lstStyle/>
          <a:p>
            <a:endParaRPr lang="es-GT" dirty="0"/>
          </a:p>
        </p:txBody>
      </p:sp>
      <p:pic>
        <p:nvPicPr>
          <p:cNvPr id="4098" name="Picture 2" descr="Resultado de imagen para fra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88" y="249215"/>
            <a:ext cx="11255108" cy="632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373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pic>
        <p:nvPicPr>
          <p:cNvPr id="16386" name="Picture 2" descr="mapa de vientos planetar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293" y="261377"/>
            <a:ext cx="8598460" cy="645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337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lstStyle/>
          <a:p>
            <a:endParaRPr lang="es-GT" dirty="0"/>
          </a:p>
        </p:txBody>
      </p:sp>
      <p:pic>
        <p:nvPicPr>
          <p:cNvPr id="5" name="Imagen 4"/>
          <p:cNvPicPr>
            <a:picLocks noChangeAspect="1"/>
          </p:cNvPicPr>
          <p:nvPr/>
        </p:nvPicPr>
        <p:blipFill rotWithShape="1">
          <a:blip r:embed="rId2"/>
          <a:srcRect l="13345" t="12531" r="41986" b="7234"/>
          <a:stretch/>
        </p:blipFill>
        <p:spPr>
          <a:xfrm>
            <a:off x="2299446" y="134471"/>
            <a:ext cx="6347013" cy="6409699"/>
          </a:xfrm>
          <a:prstGeom prst="rect">
            <a:avLst/>
          </a:prstGeom>
        </p:spPr>
      </p:pic>
    </p:spTree>
    <p:extLst>
      <p:ext uri="{BB962C8B-B14F-4D97-AF65-F5344CB8AC3E}">
        <p14:creationId xmlns:p14="http://schemas.microsoft.com/office/powerpoint/2010/main" val="740175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s-ES_tradnl" altLang="es-GT" sz="3200" b="1" dirty="0">
                <a:latin typeface="Arial" panose="020B0604020202020204" pitchFamily="34" charset="0"/>
              </a:rPr>
              <a:t/>
            </a:r>
            <a:br>
              <a:rPr lang="es-ES_tradnl" altLang="es-GT" sz="3200" b="1" dirty="0">
                <a:latin typeface="Arial" panose="020B0604020202020204" pitchFamily="34" charset="0"/>
              </a:rPr>
            </a:br>
            <a:r>
              <a:rPr lang="es-ES_tradnl" altLang="es-GT" b="1" dirty="0">
                <a:latin typeface="AR CHRISTY" panose="02000000000000000000" pitchFamily="2" charset="0"/>
              </a:rPr>
              <a:t>Astronómicos: </a:t>
            </a:r>
            <a:r>
              <a:rPr lang="es-ES_tradnl" altLang="es-GT" sz="4000" b="1" dirty="0" err="1">
                <a:latin typeface="AR CHRISTY" panose="02000000000000000000" pitchFamily="2" charset="0"/>
              </a:rPr>
              <a:t>Zonalidad</a:t>
            </a:r>
            <a:endParaRPr lang="es-ES" altLang="es-GT" sz="4000" b="1" dirty="0">
              <a:latin typeface="AR CHRISTY" panose="02000000000000000000" pitchFamily="2" charset="0"/>
            </a:endParaRPr>
          </a:p>
        </p:txBody>
      </p:sp>
      <p:graphicFrame>
        <p:nvGraphicFramePr>
          <p:cNvPr id="37894" name="Object 6"/>
          <p:cNvGraphicFramePr>
            <a:graphicFrameLocks noChangeAspect="1"/>
          </p:cNvGraphicFramePr>
          <p:nvPr/>
        </p:nvGraphicFramePr>
        <p:xfrm>
          <a:off x="2590800" y="2003426"/>
          <a:ext cx="3276600" cy="2949575"/>
        </p:xfrm>
        <a:graphic>
          <a:graphicData uri="http://schemas.openxmlformats.org/presentationml/2006/ole">
            <mc:AlternateContent xmlns:mc="http://schemas.openxmlformats.org/markup-compatibility/2006">
              <mc:Choice xmlns:v="urn:schemas-microsoft-com:vml" Requires="v">
                <p:oleObj spid="_x0000_s17415" name="Imagen de mapa de bits" r:id="rId3" imgW="2828571" imgH="1676634" progId="Paint.Picture">
                  <p:embed/>
                </p:oleObj>
              </mc:Choice>
              <mc:Fallback>
                <p:oleObj name="Imagen de mapa de bits" r:id="rId3" imgW="2828571" imgH="1676634"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003426"/>
                        <a:ext cx="32766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7" name="Rectangle 9"/>
          <p:cNvSpPr>
            <a:spLocks noChangeArrowheads="1"/>
          </p:cNvSpPr>
          <p:nvPr/>
        </p:nvSpPr>
        <p:spPr bwMode="auto">
          <a:xfrm>
            <a:off x="1439863" y="822325"/>
            <a:ext cx="9144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GT" sz="2400">
                <a:latin typeface="Times New Roman" panose="02020603050405020304" pitchFamily="18" charset="0"/>
              </a:rPr>
              <a:t> </a:t>
            </a:r>
          </a:p>
        </p:txBody>
      </p:sp>
      <p:pic>
        <p:nvPicPr>
          <p:cNvPr id="37896" name="Picture 8" descr="http://upload.wikimedia.org/wikipedia/commons/thumb/8/87/Climats_dans_le_Monde.svg/800px-Climats_dans_le_Monde.svg.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057401"/>
            <a:ext cx="4343400" cy="3101975"/>
          </a:xfrm>
          <a:prstGeom prst="rect">
            <a:avLst/>
          </a:prstGeom>
          <a:noFill/>
          <a:extLst>
            <a:ext uri="{909E8E84-426E-40DD-AFC4-6F175D3DCCD1}">
              <a14:hiddenFill xmlns:a14="http://schemas.microsoft.com/office/drawing/2010/main">
                <a:solidFill>
                  <a:srgbClr val="FFFFFF"/>
                </a:solidFill>
              </a14:hiddenFill>
            </a:ext>
          </a:extLst>
        </p:spPr>
      </p:pic>
      <p:sp>
        <p:nvSpPr>
          <p:cNvPr id="37898" name="Text Box 10"/>
          <p:cNvSpPr txBox="1">
            <a:spLocks noChangeArrowheads="1"/>
          </p:cNvSpPr>
          <p:nvPr/>
        </p:nvSpPr>
        <p:spPr bwMode="auto">
          <a:xfrm>
            <a:off x="2590801" y="6324601"/>
            <a:ext cx="181331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sz="1000"/>
              <a:t>Fuente: Educaplus y  wikimedia</a:t>
            </a:r>
            <a:endParaRPr lang="es-ES" altLang="es-GT" sz="1000"/>
          </a:p>
        </p:txBody>
      </p:sp>
    </p:spTree>
    <p:extLst>
      <p:ext uri="{BB962C8B-B14F-4D97-AF65-F5344CB8AC3E}">
        <p14:creationId xmlns:p14="http://schemas.microsoft.com/office/powerpoint/2010/main" val="657022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s-ES_tradnl" altLang="es-GT" sz="3200" b="1" dirty="0">
                <a:latin typeface="Arial" panose="020B0604020202020204" pitchFamily="34" charset="0"/>
              </a:rPr>
              <a:t/>
            </a:r>
            <a:br>
              <a:rPr lang="es-ES_tradnl" altLang="es-GT" sz="3200" b="1" dirty="0">
                <a:latin typeface="Arial" panose="020B0604020202020204" pitchFamily="34" charset="0"/>
              </a:rPr>
            </a:br>
            <a:r>
              <a:rPr lang="es-ES_tradnl" altLang="es-GT" sz="4000" b="1" dirty="0">
                <a:latin typeface="AR CHRISTY" panose="02000000000000000000" pitchFamily="2" charset="0"/>
              </a:rPr>
              <a:t>Factores dinámicos: Corriente en chorro</a:t>
            </a:r>
            <a:endParaRPr lang="es-ES" altLang="es-GT" sz="2800" b="1" dirty="0">
              <a:latin typeface="AR CHRISTY" panose="02000000000000000000" pitchFamily="2" charset="0"/>
            </a:endParaRPr>
          </a:p>
        </p:txBody>
      </p:sp>
      <p:pic>
        <p:nvPicPr>
          <p:cNvPr id="38916" name="Picture 4" descr="http://upload.wikimedia.org/wikipedia/commons/1/16/Jet_Str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828800"/>
            <a:ext cx="3598863" cy="4425950"/>
          </a:xfrm>
          <a:prstGeom prst="rect">
            <a:avLst/>
          </a:prstGeom>
          <a:noFill/>
          <a:extLst>
            <a:ext uri="{909E8E84-426E-40DD-AFC4-6F175D3DCCD1}">
              <a14:hiddenFill xmlns:a14="http://schemas.microsoft.com/office/drawing/2010/main">
                <a:solidFill>
                  <a:srgbClr val="FFFFFF"/>
                </a:solidFill>
              </a14:hiddenFill>
            </a:ext>
          </a:extLst>
        </p:spPr>
      </p:pic>
      <p:sp>
        <p:nvSpPr>
          <p:cNvPr id="38917" name="Text Box 5"/>
          <p:cNvSpPr txBox="1">
            <a:spLocks noChangeArrowheads="1"/>
          </p:cNvSpPr>
          <p:nvPr/>
        </p:nvSpPr>
        <p:spPr bwMode="auto">
          <a:xfrm>
            <a:off x="6384926" y="1812925"/>
            <a:ext cx="526022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s-ES_tradnl" altLang="es-GT" sz="2400" dirty="0"/>
              <a:t>Se trata de una corriente tubular de fuertes vientos que circulan en las capas altas de la atmósfera entre los 30º y los 50º  de latitud Norte con sentido Este-Oeste. Puede alcanzar velocidades de </a:t>
            </a:r>
            <a:r>
              <a:rPr lang="es-ES_tradnl" altLang="es-GT" sz="2800" dirty="0"/>
              <a:t>entre</a:t>
            </a:r>
            <a:r>
              <a:rPr lang="es-ES_tradnl" altLang="es-GT" sz="2400" dirty="0"/>
              <a:t> 300 y 400 km/h. Formando un cinturón alrededor de la Tierra. </a:t>
            </a:r>
          </a:p>
          <a:p>
            <a:pPr algn="just">
              <a:buFontTx/>
              <a:buChar char="-"/>
            </a:pPr>
            <a:r>
              <a:rPr lang="es-ES_tradnl" altLang="es-GT" sz="2400" dirty="0"/>
              <a:t>También recibe el nombre de Jet </a:t>
            </a:r>
            <a:r>
              <a:rPr lang="es-ES_tradnl" altLang="es-GT" sz="2400" dirty="0" err="1"/>
              <a:t>Stream</a:t>
            </a:r>
            <a:r>
              <a:rPr lang="es-ES_tradnl" altLang="es-GT" sz="2400" dirty="0"/>
              <a:t>.</a:t>
            </a:r>
            <a:endParaRPr lang="es-ES" altLang="es-GT" sz="2400" dirty="0"/>
          </a:p>
        </p:txBody>
      </p:sp>
      <p:sp>
        <p:nvSpPr>
          <p:cNvPr id="38918" name="Text Box 6"/>
          <p:cNvSpPr txBox="1">
            <a:spLocks noChangeArrowheads="1"/>
          </p:cNvSpPr>
          <p:nvPr/>
        </p:nvSpPr>
        <p:spPr bwMode="auto">
          <a:xfrm>
            <a:off x="2286000" y="6607176"/>
            <a:ext cx="111440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sz="1000"/>
              <a:t>Fuente:wikimedia</a:t>
            </a:r>
            <a:endParaRPr lang="es-ES" altLang="es-GT" sz="1000"/>
          </a:p>
        </p:txBody>
      </p:sp>
    </p:spTree>
    <p:extLst>
      <p:ext uri="{BB962C8B-B14F-4D97-AF65-F5344CB8AC3E}">
        <p14:creationId xmlns:p14="http://schemas.microsoft.com/office/powerpoint/2010/main" val="23220742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a:ln/>
        </p:spPr>
        <p:txBody>
          <a:bodyPr>
            <a:normAutofit/>
          </a:bodyPr>
          <a:lstStyle/>
          <a:p>
            <a:pPr algn="ctr"/>
            <a:r>
              <a:rPr lang="es-ES_tradnl" altLang="es-GT" b="1" dirty="0" smtClean="0">
                <a:latin typeface="AR CHRISTY" panose="02000000000000000000" pitchFamily="2" charset="0"/>
              </a:rPr>
              <a:t>Factores </a:t>
            </a:r>
            <a:r>
              <a:rPr lang="es-ES_tradnl" altLang="es-GT" b="1" dirty="0">
                <a:latin typeface="AR CHRISTY" panose="02000000000000000000" pitchFamily="2" charset="0"/>
              </a:rPr>
              <a:t>dinámicos: Frente Polar</a:t>
            </a:r>
            <a:endParaRPr lang="es-ES" altLang="es-GT" b="1" dirty="0">
              <a:latin typeface="AR CHRISTY" panose="02000000000000000000" pitchFamily="2" charset="0"/>
            </a:endParaRPr>
          </a:p>
        </p:txBody>
      </p:sp>
      <p:pic>
        <p:nvPicPr>
          <p:cNvPr id="39941" name="Picture 5" descr="http://upload.wikimedia.org/wikipedia/commons/c/cd/AtmosphCir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635" y="1845865"/>
            <a:ext cx="4294095" cy="3780593"/>
          </a:xfrm>
          <a:prstGeom prst="rect">
            <a:avLst/>
          </a:prstGeom>
          <a:noFill/>
          <a:extLst>
            <a:ext uri="{909E8E84-426E-40DD-AFC4-6F175D3DCCD1}">
              <a14:hiddenFill xmlns:a14="http://schemas.microsoft.com/office/drawing/2010/main">
                <a:solidFill>
                  <a:srgbClr val="FFFFFF"/>
                </a:solidFill>
              </a14:hiddenFill>
            </a:ext>
          </a:extLst>
        </p:spPr>
      </p:pic>
      <p:sp>
        <p:nvSpPr>
          <p:cNvPr id="39942" name="Text Box 6"/>
          <p:cNvSpPr txBox="1">
            <a:spLocks noChangeArrowheads="1"/>
          </p:cNvSpPr>
          <p:nvPr/>
        </p:nvSpPr>
        <p:spPr bwMode="auto">
          <a:xfrm>
            <a:off x="5275730" y="1700494"/>
            <a:ext cx="634252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s-ES_tradnl" altLang="es-GT" sz="2800" dirty="0"/>
              <a:t>Es la separación entre las dos masas de aire de características físicas (temperatura, </a:t>
            </a:r>
            <a:r>
              <a:rPr lang="es-ES_tradnl" altLang="es-GT" sz="2800" dirty="0" smtClean="0"/>
              <a:t>humedad, entre otros) </a:t>
            </a:r>
            <a:r>
              <a:rPr lang="es-ES_tradnl" altLang="es-GT" sz="2800" dirty="0"/>
              <a:t>diferente: aire polar frío y aire tropical cálido.</a:t>
            </a:r>
          </a:p>
          <a:p>
            <a:pPr algn="just">
              <a:buFontTx/>
              <a:buChar char="-"/>
            </a:pPr>
            <a:r>
              <a:rPr lang="es-ES_tradnl" altLang="es-GT" sz="2800" dirty="0"/>
              <a:t> En los frentes se producen gran cantidad de precipitaciones debido a que las masas de aire cálido ascienden sobre las de aire fío, provocando la condensación de la humedad y la consiguiente precipitación.</a:t>
            </a:r>
          </a:p>
          <a:p>
            <a:pPr algn="just"/>
            <a:endParaRPr lang="es-ES" altLang="es-GT" sz="2800" dirty="0"/>
          </a:p>
        </p:txBody>
      </p:sp>
      <p:sp>
        <p:nvSpPr>
          <p:cNvPr id="39943" name="Text Box 7"/>
          <p:cNvSpPr txBox="1">
            <a:spLocks noChangeArrowheads="1"/>
          </p:cNvSpPr>
          <p:nvPr/>
        </p:nvSpPr>
        <p:spPr bwMode="auto">
          <a:xfrm>
            <a:off x="2667000" y="6248401"/>
            <a:ext cx="11432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sz="1000"/>
              <a:t>Fuente: wikimedia</a:t>
            </a:r>
            <a:endParaRPr lang="es-ES" altLang="es-GT" sz="1000"/>
          </a:p>
        </p:txBody>
      </p:sp>
    </p:spTree>
    <p:extLst>
      <p:ext uri="{BB962C8B-B14F-4D97-AF65-F5344CB8AC3E}">
        <p14:creationId xmlns:p14="http://schemas.microsoft.com/office/powerpoint/2010/main" val="33851260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www.cdlibre.org/pau/2003S/PAU_CV_2003S_CTM_02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33" y="2048434"/>
            <a:ext cx="4447267" cy="3705729"/>
          </a:xfrm>
          <a:prstGeom prst="rect">
            <a:avLst/>
          </a:prstGeom>
          <a:noFill/>
          <a:extLst>
            <a:ext uri="{909E8E84-426E-40DD-AFC4-6F175D3DCCD1}">
              <a14:hiddenFill xmlns:a14="http://schemas.microsoft.com/office/drawing/2010/main">
                <a:solidFill>
                  <a:srgbClr val="FFFFFF"/>
                </a:solidFill>
              </a14:hiddenFill>
            </a:ext>
          </a:extLst>
        </p:spPr>
      </p:pic>
      <p:sp>
        <p:nvSpPr>
          <p:cNvPr id="40965" name="Rectangle 5"/>
          <p:cNvSpPr>
            <a:spLocks noGrp="1" noChangeArrowheads="1"/>
          </p:cNvSpPr>
          <p:nvPr>
            <p:ph type="title"/>
          </p:nvPr>
        </p:nvSpPr>
        <p:spPr>
          <a:noFill/>
          <a:ln/>
        </p:spPr>
        <p:txBody>
          <a:bodyPr>
            <a:normAutofit/>
          </a:bodyPr>
          <a:lstStyle/>
          <a:p>
            <a:pPr algn="ctr"/>
            <a:r>
              <a:rPr lang="es-ES_tradnl" altLang="es-GT" b="1" dirty="0" smtClean="0">
                <a:latin typeface="AR CHRISTY" panose="02000000000000000000" pitchFamily="2" charset="0"/>
              </a:rPr>
              <a:t>Factores </a:t>
            </a:r>
            <a:r>
              <a:rPr lang="es-ES_tradnl" altLang="es-GT" b="1" dirty="0">
                <a:latin typeface="AR CHRISTY" panose="02000000000000000000" pitchFamily="2" charset="0"/>
              </a:rPr>
              <a:t>dinámicos: Centros de acción</a:t>
            </a:r>
            <a:endParaRPr lang="es-ES" altLang="es-GT" b="1" dirty="0">
              <a:latin typeface="AR CHRISTY" panose="02000000000000000000" pitchFamily="2" charset="0"/>
            </a:endParaRPr>
          </a:p>
        </p:txBody>
      </p:sp>
      <p:sp>
        <p:nvSpPr>
          <p:cNvPr id="40966" name="Text Box 6"/>
          <p:cNvSpPr txBox="1">
            <a:spLocks noChangeArrowheads="1"/>
          </p:cNvSpPr>
          <p:nvPr/>
        </p:nvSpPr>
        <p:spPr bwMode="auto">
          <a:xfrm>
            <a:off x="5701554" y="2048434"/>
            <a:ext cx="580912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s-ES_tradnl" altLang="es-GT" sz="2800" dirty="0"/>
              <a:t>Son centros de altas(anticiclón) o bajas presiones (borrascas).</a:t>
            </a:r>
          </a:p>
          <a:p>
            <a:pPr algn="just">
              <a:buFontTx/>
              <a:buChar char="-"/>
            </a:pPr>
            <a:r>
              <a:rPr lang="es-ES_tradnl" altLang="es-GT" sz="2800" dirty="0"/>
              <a:t> Las altas presiones provocan que desciendan masas de aire y por lo tanto no se produzcan precipitaciones.</a:t>
            </a:r>
          </a:p>
          <a:p>
            <a:pPr algn="just">
              <a:buFontTx/>
              <a:buChar char="-"/>
            </a:pPr>
            <a:r>
              <a:rPr lang="es-ES_tradnl" altLang="es-GT" sz="2800" dirty="0"/>
              <a:t> En las zonas de bajas presiones el aire es ascendente, condensándose y pudiendo producirse precipitaciones.</a:t>
            </a:r>
          </a:p>
        </p:txBody>
      </p:sp>
    </p:spTree>
    <p:extLst>
      <p:ext uri="{BB962C8B-B14F-4D97-AF65-F5344CB8AC3E}">
        <p14:creationId xmlns:p14="http://schemas.microsoft.com/office/powerpoint/2010/main" val="2138618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http://upload.wikimedia.org/wikipedia/commons/c/c8/Centros_de_acci%C3%B3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828801"/>
            <a:ext cx="6811963" cy="4354513"/>
          </a:xfrm>
          <a:prstGeom prst="rect">
            <a:avLst/>
          </a:prstGeom>
          <a:noFill/>
          <a:extLst>
            <a:ext uri="{909E8E84-426E-40DD-AFC4-6F175D3DCCD1}">
              <a14:hiddenFill xmlns:a14="http://schemas.microsoft.com/office/drawing/2010/main">
                <a:solidFill>
                  <a:srgbClr val="FFFFFF"/>
                </a:solidFill>
              </a14:hiddenFill>
            </a:ext>
          </a:extLst>
        </p:spPr>
      </p:pic>
      <p:sp>
        <p:nvSpPr>
          <p:cNvPr id="57350" name="Rectangle 6"/>
          <p:cNvSpPr>
            <a:spLocks noGrp="1" noChangeArrowheads="1"/>
          </p:cNvSpPr>
          <p:nvPr>
            <p:ph type="title"/>
          </p:nvPr>
        </p:nvSpPr>
        <p:spPr>
          <a:noFill/>
          <a:ln/>
        </p:spPr>
        <p:txBody>
          <a:bodyPr>
            <a:normAutofit/>
          </a:bodyPr>
          <a:lstStyle/>
          <a:p>
            <a:pPr algn="ctr"/>
            <a:r>
              <a:rPr lang="es-ES_tradnl" altLang="es-GT" sz="4800" b="1" dirty="0" smtClean="0">
                <a:latin typeface="AR CHRISTY" panose="02000000000000000000" pitchFamily="2" charset="0"/>
              </a:rPr>
              <a:t>Factores </a:t>
            </a:r>
            <a:r>
              <a:rPr lang="es-ES_tradnl" altLang="es-GT" sz="4800" b="1" dirty="0">
                <a:latin typeface="AR CHRISTY" panose="02000000000000000000" pitchFamily="2" charset="0"/>
              </a:rPr>
              <a:t>dinámicos: Centros de acción</a:t>
            </a:r>
            <a:endParaRPr lang="es-ES" altLang="es-GT" sz="4800" b="1" dirty="0">
              <a:latin typeface="AR CHRISTY" panose="02000000000000000000" pitchFamily="2" charset="0"/>
            </a:endParaRPr>
          </a:p>
        </p:txBody>
      </p:sp>
      <p:sp>
        <p:nvSpPr>
          <p:cNvPr id="57351" name="Line 7"/>
          <p:cNvSpPr>
            <a:spLocks noChangeShapeType="1"/>
          </p:cNvSpPr>
          <p:nvPr/>
        </p:nvSpPr>
        <p:spPr bwMode="auto">
          <a:xfrm>
            <a:off x="9525000" y="3886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52" name="Line 8"/>
          <p:cNvSpPr>
            <a:spLocks noChangeShapeType="1"/>
          </p:cNvSpPr>
          <p:nvPr/>
        </p:nvSpPr>
        <p:spPr bwMode="auto">
          <a:xfrm flipV="1">
            <a:off x="10058400" y="3352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53" name="Line 9"/>
          <p:cNvSpPr>
            <a:spLocks noChangeShapeType="1"/>
          </p:cNvSpPr>
          <p:nvPr/>
        </p:nvSpPr>
        <p:spPr bwMode="auto">
          <a:xfrm flipH="1">
            <a:off x="9525000" y="3352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54" name="Line 10"/>
          <p:cNvSpPr>
            <a:spLocks noChangeShapeType="1"/>
          </p:cNvSpPr>
          <p:nvPr/>
        </p:nvSpPr>
        <p:spPr bwMode="auto">
          <a:xfrm>
            <a:off x="9525000" y="3429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55" name="Line 11"/>
          <p:cNvSpPr>
            <a:spLocks noChangeShapeType="1"/>
          </p:cNvSpPr>
          <p:nvPr/>
        </p:nvSpPr>
        <p:spPr bwMode="auto">
          <a:xfrm flipH="1">
            <a:off x="9525000" y="4495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56" name="Line 12"/>
          <p:cNvSpPr>
            <a:spLocks noChangeShapeType="1"/>
          </p:cNvSpPr>
          <p:nvPr/>
        </p:nvSpPr>
        <p:spPr bwMode="auto">
          <a:xfrm flipV="1">
            <a:off x="9525000" y="4038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58" name="Line 14"/>
          <p:cNvSpPr>
            <a:spLocks noChangeShapeType="1"/>
          </p:cNvSpPr>
          <p:nvPr/>
        </p:nvSpPr>
        <p:spPr bwMode="auto">
          <a:xfrm>
            <a:off x="10058400" y="40386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59" name="Line 15"/>
          <p:cNvSpPr>
            <a:spLocks noChangeShapeType="1"/>
          </p:cNvSpPr>
          <p:nvPr/>
        </p:nvSpPr>
        <p:spPr bwMode="auto">
          <a:xfrm flipH="1" flipV="1">
            <a:off x="7086600" y="6172200"/>
            <a:ext cx="304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60" name="Freeform 16"/>
          <p:cNvSpPr>
            <a:spLocks/>
          </p:cNvSpPr>
          <p:nvPr/>
        </p:nvSpPr>
        <p:spPr bwMode="auto">
          <a:xfrm>
            <a:off x="7620000" y="5105400"/>
            <a:ext cx="2133600" cy="1371600"/>
          </a:xfrm>
          <a:custGeom>
            <a:avLst/>
            <a:gdLst>
              <a:gd name="T0" fmla="*/ 0 w 1344"/>
              <a:gd name="T1" fmla="*/ 864 h 864"/>
              <a:gd name="T2" fmla="*/ 768 w 1344"/>
              <a:gd name="T3" fmla="*/ 576 h 864"/>
              <a:gd name="T4" fmla="*/ 1344 w 1344"/>
              <a:gd name="T5" fmla="*/ 0 h 864"/>
            </a:gdLst>
            <a:ahLst/>
            <a:cxnLst>
              <a:cxn ang="0">
                <a:pos x="T0" y="T1"/>
              </a:cxn>
              <a:cxn ang="0">
                <a:pos x="T2" y="T3"/>
              </a:cxn>
              <a:cxn ang="0">
                <a:pos x="T4" y="T5"/>
              </a:cxn>
            </a:cxnLst>
            <a:rect l="0" t="0" r="r" b="b"/>
            <a:pathLst>
              <a:path w="1344" h="864">
                <a:moveTo>
                  <a:pt x="0" y="864"/>
                </a:moveTo>
                <a:cubicBezTo>
                  <a:pt x="272" y="792"/>
                  <a:pt x="544" y="720"/>
                  <a:pt x="768" y="576"/>
                </a:cubicBezTo>
                <a:cubicBezTo>
                  <a:pt x="992" y="432"/>
                  <a:pt x="1248" y="96"/>
                  <a:pt x="1344" y="0"/>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61" name="Line 17"/>
          <p:cNvSpPr>
            <a:spLocks noChangeShapeType="1"/>
          </p:cNvSpPr>
          <p:nvPr/>
        </p:nvSpPr>
        <p:spPr bwMode="auto">
          <a:xfrm>
            <a:off x="9220200" y="5029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63" name="Freeform 19"/>
          <p:cNvSpPr>
            <a:spLocks/>
          </p:cNvSpPr>
          <p:nvPr/>
        </p:nvSpPr>
        <p:spPr bwMode="auto">
          <a:xfrm>
            <a:off x="7467600" y="5105400"/>
            <a:ext cx="1752600" cy="1219200"/>
          </a:xfrm>
          <a:custGeom>
            <a:avLst/>
            <a:gdLst>
              <a:gd name="T0" fmla="*/ 960 w 960"/>
              <a:gd name="T1" fmla="*/ 0 h 672"/>
              <a:gd name="T2" fmla="*/ 624 w 960"/>
              <a:gd name="T3" fmla="*/ 384 h 672"/>
              <a:gd name="T4" fmla="*/ 0 w 960"/>
              <a:gd name="T5" fmla="*/ 672 h 672"/>
            </a:gdLst>
            <a:ahLst/>
            <a:cxnLst>
              <a:cxn ang="0">
                <a:pos x="T0" y="T1"/>
              </a:cxn>
              <a:cxn ang="0">
                <a:pos x="T2" y="T3"/>
              </a:cxn>
              <a:cxn ang="0">
                <a:pos x="T4" y="T5"/>
              </a:cxn>
            </a:cxnLst>
            <a:rect l="0" t="0" r="r" b="b"/>
            <a:pathLst>
              <a:path w="960" h="672">
                <a:moveTo>
                  <a:pt x="960" y="0"/>
                </a:moveTo>
                <a:cubicBezTo>
                  <a:pt x="872" y="136"/>
                  <a:pt x="784" y="272"/>
                  <a:pt x="624" y="384"/>
                </a:cubicBezTo>
                <a:cubicBezTo>
                  <a:pt x="464" y="496"/>
                  <a:pt x="104" y="624"/>
                  <a:pt x="0" y="672"/>
                </a:cubicBezTo>
              </a:path>
            </a:pathLst>
          </a:custGeom>
          <a:noFill/>
          <a:ln w="9525">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65" name="Line 21"/>
          <p:cNvSpPr>
            <a:spLocks noChangeShapeType="1"/>
          </p:cNvSpPr>
          <p:nvPr/>
        </p:nvSpPr>
        <p:spPr bwMode="auto">
          <a:xfrm flipH="1">
            <a:off x="9296400" y="45720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66" name="Line 22"/>
          <p:cNvSpPr>
            <a:spLocks noChangeShapeType="1"/>
          </p:cNvSpPr>
          <p:nvPr/>
        </p:nvSpPr>
        <p:spPr bwMode="auto">
          <a:xfrm flipV="1">
            <a:off x="9906000" y="45720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67" name="Line 23"/>
          <p:cNvSpPr>
            <a:spLocks noChangeShapeType="1"/>
          </p:cNvSpPr>
          <p:nvPr/>
        </p:nvSpPr>
        <p:spPr bwMode="auto">
          <a:xfrm>
            <a:off x="8991600" y="2743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68" name="Line 24"/>
          <p:cNvSpPr>
            <a:spLocks noChangeShapeType="1"/>
          </p:cNvSpPr>
          <p:nvPr/>
        </p:nvSpPr>
        <p:spPr bwMode="auto">
          <a:xfrm>
            <a:off x="9753600" y="27432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69" name="Line 25"/>
          <p:cNvSpPr>
            <a:spLocks noChangeShapeType="1"/>
          </p:cNvSpPr>
          <p:nvPr/>
        </p:nvSpPr>
        <p:spPr bwMode="auto">
          <a:xfrm flipH="1" flipV="1">
            <a:off x="9144000" y="28194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71" name="Freeform 27"/>
          <p:cNvSpPr>
            <a:spLocks/>
          </p:cNvSpPr>
          <p:nvPr/>
        </p:nvSpPr>
        <p:spPr bwMode="auto">
          <a:xfrm>
            <a:off x="8534400" y="1676400"/>
            <a:ext cx="1219200" cy="990600"/>
          </a:xfrm>
          <a:custGeom>
            <a:avLst/>
            <a:gdLst>
              <a:gd name="T0" fmla="*/ 768 w 768"/>
              <a:gd name="T1" fmla="*/ 624 h 624"/>
              <a:gd name="T2" fmla="*/ 576 w 768"/>
              <a:gd name="T3" fmla="*/ 384 h 624"/>
              <a:gd name="T4" fmla="*/ 288 w 768"/>
              <a:gd name="T5" fmla="*/ 144 h 624"/>
              <a:gd name="T6" fmla="*/ 0 w 768"/>
              <a:gd name="T7" fmla="*/ 0 h 624"/>
            </a:gdLst>
            <a:ahLst/>
            <a:cxnLst>
              <a:cxn ang="0">
                <a:pos x="T0" y="T1"/>
              </a:cxn>
              <a:cxn ang="0">
                <a:pos x="T2" y="T3"/>
              </a:cxn>
              <a:cxn ang="0">
                <a:pos x="T4" y="T5"/>
              </a:cxn>
              <a:cxn ang="0">
                <a:pos x="T6" y="T7"/>
              </a:cxn>
            </a:cxnLst>
            <a:rect l="0" t="0" r="r" b="b"/>
            <a:pathLst>
              <a:path w="768" h="624">
                <a:moveTo>
                  <a:pt x="768" y="624"/>
                </a:moveTo>
                <a:cubicBezTo>
                  <a:pt x="712" y="544"/>
                  <a:pt x="656" y="464"/>
                  <a:pt x="576" y="384"/>
                </a:cubicBezTo>
                <a:cubicBezTo>
                  <a:pt x="496" y="304"/>
                  <a:pt x="384" y="208"/>
                  <a:pt x="288" y="144"/>
                </a:cubicBezTo>
                <a:cubicBezTo>
                  <a:pt x="192" y="80"/>
                  <a:pt x="48" y="24"/>
                  <a:pt x="0" y="0"/>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72" name="Line 28"/>
          <p:cNvSpPr>
            <a:spLocks noChangeShapeType="1"/>
          </p:cNvSpPr>
          <p:nvPr/>
        </p:nvSpPr>
        <p:spPr bwMode="auto">
          <a:xfrm flipH="1">
            <a:off x="7848600" y="1676400"/>
            <a:ext cx="609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73" name="Freeform 29"/>
          <p:cNvSpPr>
            <a:spLocks/>
          </p:cNvSpPr>
          <p:nvPr/>
        </p:nvSpPr>
        <p:spPr bwMode="auto">
          <a:xfrm>
            <a:off x="7924800" y="1905000"/>
            <a:ext cx="1066800" cy="685800"/>
          </a:xfrm>
          <a:custGeom>
            <a:avLst/>
            <a:gdLst>
              <a:gd name="T0" fmla="*/ 0 w 672"/>
              <a:gd name="T1" fmla="*/ 0 h 432"/>
              <a:gd name="T2" fmla="*/ 384 w 672"/>
              <a:gd name="T3" fmla="*/ 144 h 432"/>
              <a:gd name="T4" fmla="*/ 672 w 672"/>
              <a:gd name="T5" fmla="*/ 432 h 432"/>
            </a:gdLst>
            <a:ahLst/>
            <a:cxnLst>
              <a:cxn ang="0">
                <a:pos x="T0" y="T1"/>
              </a:cxn>
              <a:cxn ang="0">
                <a:pos x="T2" y="T3"/>
              </a:cxn>
              <a:cxn ang="0">
                <a:pos x="T4" y="T5"/>
              </a:cxn>
            </a:cxnLst>
            <a:rect l="0" t="0" r="r" b="b"/>
            <a:pathLst>
              <a:path w="672" h="432">
                <a:moveTo>
                  <a:pt x="0" y="0"/>
                </a:moveTo>
                <a:cubicBezTo>
                  <a:pt x="136" y="36"/>
                  <a:pt x="272" y="72"/>
                  <a:pt x="384" y="144"/>
                </a:cubicBezTo>
                <a:cubicBezTo>
                  <a:pt x="496" y="216"/>
                  <a:pt x="584" y="324"/>
                  <a:pt x="672" y="432"/>
                </a:cubicBez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GT"/>
          </a:p>
        </p:txBody>
      </p:sp>
      <p:sp>
        <p:nvSpPr>
          <p:cNvPr id="57374" name="Text Box 30"/>
          <p:cNvSpPr txBox="1">
            <a:spLocks noChangeArrowheads="1"/>
          </p:cNvSpPr>
          <p:nvPr/>
        </p:nvSpPr>
        <p:spPr bwMode="auto">
          <a:xfrm>
            <a:off x="2565400" y="6324601"/>
            <a:ext cx="111440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sz="1000"/>
              <a:t>Fuente:wikimedia</a:t>
            </a:r>
            <a:endParaRPr lang="es-ES" altLang="es-GT" sz="1000"/>
          </a:p>
        </p:txBody>
      </p:sp>
    </p:spTree>
    <p:extLst>
      <p:ext uri="{BB962C8B-B14F-4D97-AF65-F5344CB8AC3E}">
        <p14:creationId xmlns:p14="http://schemas.microsoft.com/office/powerpoint/2010/main" val="3731441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noFill/>
          <a:ln/>
        </p:spPr>
        <p:txBody>
          <a:bodyPr>
            <a:noAutofit/>
          </a:bodyPr>
          <a:lstStyle/>
          <a:p>
            <a:pPr algn="ctr"/>
            <a:r>
              <a:rPr lang="es-ES_tradnl" altLang="es-GT" sz="4800" b="1" dirty="0" smtClean="0">
                <a:latin typeface="AR CHRISTY" panose="02000000000000000000" pitchFamily="2" charset="0"/>
              </a:rPr>
              <a:t>Factores </a:t>
            </a:r>
            <a:r>
              <a:rPr lang="es-ES_tradnl" altLang="es-GT" sz="4800" b="1" dirty="0">
                <a:latin typeface="AR CHRISTY" panose="02000000000000000000" pitchFamily="2" charset="0"/>
              </a:rPr>
              <a:t>geográficos: influencia </a:t>
            </a:r>
            <a:r>
              <a:rPr lang="es-ES_tradnl" altLang="es-GT" sz="4800" b="1" dirty="0" smtClean="0">
                <a:latin typeface="AR CHRISTY" panose="02000000000000000000" pitchFamily="2" charset="0"/>
              </a:rPr>
              <a:t>marina</a:t>
            </a:r>
            <a:endParaRPr lang="es-ES" altLang="es-GT" sz="4800" b="1" dirty="0">
              <a:latin typeface="AR CHRISTY" panose="02000000000000000000" pitchFamily="2" charset="0"/>
            </a:endParaRPr>
          </a:p>
        </p:txBody>
      </p:sp>
      <p:sp>
        <p:nvSpPr>
          <p:cNvPr id="41989" name="Text Box 5"/>
          <p:cNvSpPr txBox="1">
            <a:spLocks noChangeArrowheads="1"/>
          </p:cNvSpPr>
          <p:nvPr/>
        </p:nvSpPr>
        <p:spPr bwMode="auto">
          <a:xfrm>
            <a:off x="658907" y="1565354"/>
            <a:ext cx="1052904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s-ES_tradnl" altLang="es-GT" sz="2800" dirty="0"/>
              <a:t>La proximidad al mar ejerce un efecto termorregulador, suaviza las temperaturas, diluyéndose su efecto a medida que nos adentramos en el continente. Las características de las corrientes marinas (frías o cálidas) también influyen en el clima de las zonas costeras.</a:t>
            </a:r>
          </a:p>
        </p:txBody>
      </p:sp>
      <p:grpSp>
        <p:nvGrpSpPr>
          <p:cNvPr id="42015" name="Group 31"/>
          <p:cNvGrpSpPr>
            <a:grpSpLocks/>
          </p:cNvGrpSpPr>
          <p:nvPr/>
        </p:nvGrpSpPr>
        <p:grpSpPr bwMode="auto">
          <a:xfrm>
            <a:off x="2667000" y="3657601"/>
            <a:ext cx="1676400" cy="1151165"/>
            <a:chOff x="864" y="2064"/>
            <a:chExt cx="1356" cy="1044"/>
          </a:xfrm>
        </p:grpSpPr>
        <p:pic>
          <p:nvPicPr>
            <p:cNvPr id="42008" name="Picture 24" descr="D:\Mis documentos\Curso 07-08\Geografía\Imagenes\invierno.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 y="2064"/>
              <a:ext cx="1356" cy="944"/>
            </a:xfrm>
            <a:prstGeom prst="rect">
              <a:avLst/>
            </a:prstGeom>
            <a:noFill/>
            <a:extLst>
              <a:ext uri="{909E8E84-426E-40DD-AFC4-6F175D3DCCD1}">
                <a14:hiddenFill xmlns:a14="http://schemas.microsoft.com/office/drawing/2010/main">
                  <a:solidFill>
                    <a:srgbClr val="FFFFFF"/>
                  </a:solidFill>
                </a14:hiddenFill>
              </a:ext>
            </a:extLst>
          </p:spPr>
        </p:pic>
        <p:sp>
          <p:nvSpPr>
            <p:cNvPr id="42010" name="Text Box 26"/>
            <p:cNvSpPr txBox="1">
              <a:spLocks noChangeArrowheads="1"/>
            </p:cNvSpPr>
            <p:nvPr/>
          </p:nvSpPr>
          <p:spPr bwMode="auto">
            <a:xfrm>
              <a:off x="1152" y="2773"/>
              <a:ext cx="92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b="1"/>
                <a:t>INVIERNO</a:t>
              </a:r>
              <a:endParaRPr lang="es-ES" altLang="es-GT" b="1"/>
            </a:p>
          </p:txBody>
        </p:sp>
      </p:grpSp>
      <p:grpSp>
        <p:nvGrpSpPr>
          <p:cNvPr id="42014" name="Group 30"/>
          <p:cNvGrpSpPr>
            <a:grpSpLocks/>
          </p:cNvGrpSpPr>
          <p:nvPr/>
        </p:nvGrpSpPr>
        <p:grpSpPr bwMode="auto">
          <a:xfrm>
            <a:off x="2667001" y="5140327"/>
            <a:ext cx="1674813" cy="1141185"/>
            <a:chOff x="864" y="3072"/>
            <a:chExt cx="1355" cy="1034"/>
          </a:xfrm>
        </p:grpSpPr>
        <p:pic>
          <p:nvPicPr>
            <p:cNvPr id="42009" name="Picture 25" descr="D:\Mis documentos\Curso 07-08\Geografía\Imagenes\verano.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3072"/>
              <a:ext cx="1355" cy="944"/>
            </a:xfrm>
            <a:prstGeom prst="rect">
              <a:avLst/>
            </a:prstGeom>
            <a:noFill/>
            <a:extLst>
              <a:ext uri="{909E8E84-426E-40DD-AFC4-6F175D3DCCD1}">
                <a14:hiddenFill xmlns:a14="http://schemas.microsoft.com/office/drawing/2010/main">
                  <a:solidFill>
                    <a:srgbClr val="FFFFFF"/>
                  </a:solidFill>
                </a14:hiddenFill>
              </a:ext>
            </a:extLst>
          </p:spPr>
        </p:pic>
        <p:sp>
          <p:nvSpPr>
            <p:cNvPr id="42011" name="Text Box 27"/>
            <p:cNvSpPr txBox="1">
              <a:spLocks noChangeArrowheads="1"/>
            </p:cNvSpPr>
            <p:nvPr/>
          </p:nvSpPr>
          <p:spPr bwMode="auto">
            <a:xfrm>
              <a:off x="1201" y="3771"/>
              <a:ext cx="817"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b="1"/>
                <a:t>VERANO</a:t>
              </a:r>
              <a:endParaRPr lang="es-ES" altLang="es-GT" b="1"/>
            </a:p>
          </p:txBody>
        </p:sp>
      </p:grpSp>
      <p:pic>
        <p:nvPicPr>
          <p:cNvPr id="42013" name="Picture 29" descr="http://upload.wikimedia.org/wikipedia/commons/0/06/Corrientes-oceanica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3505200"/>
            <a:ext cx="5503863" cy="2870200"/>
          </a:xfrm>
          <a:prstGeom prst="rect">
            <a:avLst/>
          </a:prstGeom>
          <a:noFill/>
          <a:extLst>
            <a:ext uri="{909E8E84-426E-40DD-AFC4-6F175D3DCCD1}">
              <a14:hiddenFill xmlns:a14="http://schemas.microsoft.com/office/drawing/2010/main">
                <a:solidFill>
                  <a:srgbClr val="FFFFFF"/>
                </a:solidFill>
              </a14:hiddenFill>
            </a:ext>
          </a:extLst>
        </p:spPr>
      </p:pic>
      <p:sp>
        <p:nvSpPr>
          <p:cNvPr id="42016" name="Text Box 32"/>
          <p:cNvSpPr txBox="1">
            <a:spLocks noChangeArrowheads="1"/>
          </p:cNvSpPr>
          <p:nvPr/>
        </p:nvSpPr>
        <p:spPr bwMode="auto">
          <a:xfrm>
            <a:off x="2565400" y="6400801"/>
            <a:ext cx="220765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sz="1000"/>
              <a:t>Fuente:wikimedia y elaboración propia</a:t>
            </a:r>
            <a:endParaRPr lang="es-ES" altLang="es-GT" sz="1000"/>
          </a:p>
        </p:txBody>
      </p:sp>
    </p:spTree>
    <p:extLst>
      <p:ext uri="{BB962C8B-B14F-4D97-AF65-F5344CB8AC3E}">
        <p14:creationId xmlns:p14="http://schemas.microsoft.com/office/powerpoint/2010/main" val="4241298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noFill/>
          <a:ln/>
        </p:spPr>
        <p:txBody>
          <a:bodyPr>
            <a:normAutofit/>
          </a:bodyPr>
          <a:lstStyle/>
          <a:p>
            <a:pPr algn="ctr"/>
            <a:r>
              <a:rPr lang="es-ES_tradnl" altLang="es-GT" b="1" dirty="0" smtClean="0">
                <a:latin typeface="AR CHRISTY" panose="02000000000000000000" pitchFamily="2" charset="0"/>
              </a:rPr>
              <a:t>Factores </a:t>
            </a:r>
            <a:r>
              <a:rPr lang="es-ES_tradnl" altLang="es-GT" b="1" dirty="0">
                <a:latin typeface="AR CHRISTY" panose="02000000000000000000" pitchFamily="2" charset="0"/>
              </a:rPr>
              <a:t>geográficos: altitud</a:t>
            </a:r>
            <a:endParaRPr lang="es-ES" altLang="es-GT" b="1" dirty="0">
              <a:latin typeface="AR CHRISTY" panose="02000000000000000000" pitchFamily="2" charset="0"/>
            </a:endParaRPr>
          </a:p>
        </p:txBody>
      </p:sp>
      <p:sp>
        <p:nvSpPr>
          <p:cNvPr id="43012" name="Text Box 4"/>
          <p:cNvSpPr txBox="1">
            <a:spLocks noChangeArrowheads="1"/>
          </p:cNvSpPr>
          <p:nvPr/>
        </p:nvSpPr>
        <p:spPr bwMode="auto">
          <a:xfrm>
            <a:off x="2165798" y="1690688"/>
            <a:ext cx="75596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ES_tradnl" altLang="es-GT" sz="2400" dirty="0"/>
              <a:t>La altitud provoca un descenso de las temperaturas, denominado “gradiente térmico vertical”, consistente en el descenso de una media de 0,6 </a:t>
            </a:r>
            <a:r>
              <a:rPr lang="es-ES_tradnl" altLang="es-GT" sz="2400" dirty="0" err="1"/>
              <a:t>ºC</a:t>
            </a:r>
            <a:r>
              <a:rPr lang="es-ES_tradnl" altLang="es-GT" sz="2400" dirty="0"/>
              <a:t> por cada 100 m de altitud. </a:t>
            </a:r>
          </a:p>
          <a:p>
            <a:pPr algn="just">
              <a:buFontTx/>
              <a:buChar char="-"/>
            </a:pPr>
            <a:endParaRPr lang="es-ES_tradnl" altLang="es-GT" dirty="0"/>
          </a:p>
          <a:p>
            <a:pPr algn="just"/>
            <a:endParaRPr lang="es-ES" altLang="es-GT" dirty="0"/>
          </a:p>
        </p:txBody>
      </p:sp>
    </p:spTree>
    <p:extLst>
      <p:ext uri="{BB962C8B-B14F-4D97-AF65-F5344CB8AC3E}">
        <p14:creationId xmlns:p14="http://schemas.microsoft.com/office/powerpoint/2010/main" val="3242820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noFill/>
          <a:ln/>
        </p:spPr>
        <p:txBody>
          <a:bodyPr>
            <a:normAutofit/>
          </a:bodyPr>
          <a:lstStyle/>
          <a:p>
            <a:pPr algn="ctr"/>
            <a:r>
              <a:rPr lang="es-ES_tradnl" altLang="es-GT" sz="5400" b="1" dirty="0" smtClean="0">
                <a:solidFill>
                  <a:schemeClr val="bg1">
                    <a:lumMod val="85000"/>
                  </a:schemeClr>
                </a:solidFill>
                <a:latin typeface="AR CHRISTY" panose="02000000000000000000" pitchFamily="2" charset="0"/>
              </a:rPr>
              <a:t>Factores </a:t>
            </a:r>
            <a:r>
              <a:rPr lang="es-ES_tradnl" altLang="es-GT" sz="5400" b="1" dirty="0">
                <a:solidFill>
                  <a:schemeClr val="bg1">
                    <a:lumMod val="85000"/>
                  </a:schemeClr>
                </a:solidFill>
                <a:latin typeface="AR CHRISTY" panose="02000000000000000000" pitchFamily="2" charset="0"/>
              </a:rPr>
              <a:t>geográficos: orientación</a:t>
            </a:r>
            <a:endParaRPr lang="es-ES" altLang="es-GT" sz="5400" b="1" dirty="0">
              <a:solidFill>
                <a:schemeClr val="bg1">
                  <a:lumMod val="85000"/>
                </a:schemeClr>
              </a:solidFill>
              <a:latin typeface="AR CHRISTY" panose="02000000000000000000" pitchFamily="2" charset="0"/>
            </a:endParaRPr>
          </a:p>
        </p:txBody>
      </p:sp>
      <p:sp>
        <p:nvSpPr>
          <p:cNvPr id="44036" name="Text Box 4"/>
          <p:cNvSpPr txBox="1">
            <a:spLocks noChangeArrowheads="1"/>
          </p:cNvSpPr>
          <p:nvPr/>
        </p:nvSpPr>
        <p:spPr bwMode="auto">
          <a:xfrm>
            <a:off x="838200" y="1327222"/>
            <a:ext cx="10005811"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buFontTx/>
              <a:buChar char="-"/>
            </a:pPr>
            <a:r>
              <a:rPr lang="es-ES_tradnl" altLang="es-GT" sz="2000" dirty="0"/>
              <a:t>La existencia de relieves montañosos dificultan la entrada de masas de aire, provocando precipitaciones orográficas en la ladera costera (barlovento) y descenso de las precipitaciones en la ladera interior (sotavento). Esto es conocido como “efecto </a:t>
            </a:r>
            <a:r>
              <a:rPr lang="es-ES_tradnl" altLang="es-GT" sz="2000" dirty="0" err="1"/>
              <a:t>foehn</a:t>
            </a:r>
            <a:r>
              <a:rPr lang="es-ES_tradnl" altLang="es-GT" sz="2000" dirty="0"/>
              <a:t>” y va acompañado de un aumento de la presión y las temperaturas en la ladera de sotavento, debido a que la masa de aire ya baja seca (ha descargado a barlovento)..</a:t>
            </a:r>
          </a:p>
          <a:p>
            <a:pPr algn="just">
              <a:buFontTx/>
              <a:buChar char="-"/>
            </a:pPr>
            <a:r>
              <a:rPr lang="es-ES_tradnl" altLang="es-GT" sz="2000" dirty="0"/>
              <a:t>La orientación de los sistemas montañosos con respecto al sol también produce que haya mayor temperatura en la ladera que recibe mayor insolación (solana) de la opuesta (umbría)</a:t>
            </a:r>
          </a:p>
          <a:p>
            <a:pPr algn="just">
              <a:buFontTx/>
              <a:buChar char="-"/>
            </a:pPr>
            <a:r>
              <a:rPr lang="es-ES_tradnl" altLang="es-GT" sz="2000" dirty="0"/>
              <a:t>La disposición del relieve peninsular bordeando la meseta, provoca un </a:t>
            </a:r>
            <a:r>
              <a:rPr lang="es-ES_tradnl" altLang="es-GT" dirty="0"/>
              <a:t>descenso de las precipitaciones hacia el interior..</a:t>
            </a:r>
            <a:endParaRPr lang="es-ES" altLang="es-GT" dirty="0"/>
          </a:p>
        </p:txBody>
      </p:sp>
      <p:pic>
        <p:nvPicPr>
          <p:cNvPr id="44037" name="Picture 5" descr="D:\Mis documentos\Temario\2. Geo Rural\relie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4572000"/>
            <a:ext cx="341947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D:\Mis documentos\Temario\2. Geo Rural\relie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4572001"/>
            <a:ext cx="3419475" cy="1865313"/>
          </a:xfrm>
          <a:prstGeom prst="rect">
            <a:avLst/>
          </a:prstGeom>
          <a:noFill/>
          <a:extLst>
            <a:ext uri="{909E8E84-426E-40DD-AFC4-6F175D3DCCD1}">
              <a14:hiddenFill xmlns:a14="http://schemas.microsoft.com/office/drawing/2010/main">
                <a:solidFill>
                  <a:srgbClr val="FFFFFF"/>
                </a:solidFill>
              </a14:hiddenFill>
            </a:ext>
          </a:extLst>
        </p:spPr>
      </p:pic>
      <p:sp>
        <p:nvSpPr>
          <p:cNvPr id="44039" name="Rectangle 7"/>
          <p:cNvSpPr>
            <a:spLocks noChangeArrowheads="1"/>
          </p:cNvSpPr>
          <p:nvPr/>
        </p:nvSpPr>
        <p:spPr bwMode="auto">
          <a:xfrm>
            <a:off x="2667001" y="6613526"/>
            <a:ext cx="116089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GT" sz="1000"/>
              <a:t>Elaboración propia</a:t>
            </a:r>
            <a:endParaRPr lang="es-ES" altLang="es-GT" sz="1000"/>
          </a:p>
        </p:txBody>
      </p:sp>
    </p:spTree>
    <p:extLst>
      <p:ext uri="{BB962C8B-B14F-4D97-AF65-F5344CB8AC3E}">
        <p14:creationId xmlns:p14="http://schemas.microsoft.com/office/powerpoint/2010/main" val="782833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dirty="0"/>
          </a:p>
        </p:txBody>
      </p:sp>
      <p:sp>
        <p:nvSpPr>
          <p:cNvPr id="3" name="Marcador de contenido 2"/>
          <p:cNvSpPr>
            <a:spLocks noGrp="1"/>
          </p:cNvSpPr>
          <p:nvPr>
            <p:ph idx="1"/>
          </p:nvPr>
        </p:nvSpPr>
        <p:spPr/>
        <p:txBody>
          <a:bodyPr/>
          <a:lstStyle/>
          <a:p>
            <a:endParaRPr lang="es-GT"/>
          </a:p>
        </p:txBody>
      </p:sp>
      <p:pic>
        <p:nvPicPr>
          <p:cNvPr id="5122"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48" y="254637"/>
            <a:ext cx="11767369" cy="621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326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0247" t="20079" r="42006" b="17167"/>
          <a:stretch/>
        </p:blipFill>
        <p:spPr>
          <a:xfrm>
            <a:off x="1094705" y="244698"/>
            <a:ext cx="8822028" cy="6518933"/>
          </a:xfrm>
          <a:prstGeom prst="rect">
            <a:avLst/>
          </a:prstGeom>
        </p:spPr>
      </p:pic>
    </p:spTree>
    <p:extLst>
      <p:ext uri="{BB962C8B-B14F-4D97-AF65-F5344CB8AC3E}">
        <p14:creationId xmlns:p14="http://schemas.microsoft.com/office/powerpoint/2010/main" val="22717009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8971" t="25675" r="16839" b="10962"/>
          <a:stretch/>
        </p:blipFill>
        <p:spPr>
          <a:xfrm>
            <a:off x="1223682" y="578225"/>
            <a:ext cx="10088128" cy="5598738"/>
          </a:xfrm>
          <a:prstGeom prst="rect">
            <a:avLst/>
          </a:prstGeom>
        </p:spPr>
      </p:pic>
    </p:spTree>
    <p:extLst>
      <p:ext uri="{BB962C8B-B14F-4D97-AF65-F5344CB8AC3E}">
        <p14:creationId xmlns:p14="http://schemas.microsoft.com/office/powerpoint/2010/main" val="2783465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lstStyle/>
          <a:p>
            <a:endParaRPr lang="es-GT"/>
          </a:p>
        </p:txBody>
      </p:sp>
      <p:pic>
        <p:nvPicPr>
          <p:cNvPr id="614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67" y="176212"/>
            <a:ext cx="11236862" cy="657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198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egip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916" y="191050"/>
            <a:ext cx="8627816" cy="66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043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alas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167" y="171941"/>
            <a:ext cx="9921665" cy="640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71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867951"/>
            <a:ext cx="9144000" cy="2387600"/>
          </a:xfrm>
        </p:spPr>
        <p:txBody>
          <a:bodyPr>
            <a:normAutofit/>
          </a:bodyPr>
          <a:lstStyle/>
          <a:p>
            <a:r>
              <a:rPr lang="es-GT" sz="11500" dirty="0" smtClean="0">
                <a:solidFill>
                  <a:srgbClr val="002060"/>
                </a:solidFill>
                <a:latin typeface="AR CHRISTY" panose="02000000000000000000" pitchFamily="2" charset="0"/>
              </a:rPr>
              <a:t>EL CLIMA</a:t>
            </a:r>
            <a:endParaRPr lang="es-GT" sz="11500" dirty="0">
              <a:solidFill>
                <a:srgbClr val="002060"/>
              </a:solidFill>
              <a:latin typeface="AR CHRISTY" panose="02000000000000000000" pitchFamily="2" charset="0"/>
            </a:endParaRPr>
          </a:p>
        </p:txBody>
      </p:sp>
      <p:sp>
        <p:nvSpPr>
          <p:cNvPr id="3" name="Subtítulo 2"/>
          <p:cNvSpPr>
            <a:spLocks noGrp="1"/>
          </p:cNvSpPr>
          <p:nvPr>
            <p:ph type="subTitle" idx="1"/>
          </p:nvPr>
        </p:nvSpPr>
        <p:spPr>
          <a:xfrm>
            <a:off x="1524000" y="4389828"/>
            <a:ext cx="9144000" cy="1655762"/>
          </a:xfrm>
        </p:spPr>
        <p:txBody>
          <a:bodyPr/>
          <a:lstStyle/>
          <a:p>
            <a:r>
              <a:rPr lang="es-GT" b="1" dirty="0" smtClean="0">
                <a:solidFill>
                  <a:srgbClr val="C00000"/>
                </a:solidFill>
              </a:rPr>
              <a:t>YVETTE NOEMÍ AGUILAR CLEMENTE</a:t>
            </a:r>
          </a:p>
          <a:p>
            <a:r>
              <a:rPr lang="es-GT" b="1" dirty="0" smtClean="0">
                <a:solidFill>
                  <a:srgbClr val="C00000"/>
                </a:solidFill>
              </a:rPr>
              <a:t>200819662</a:t>
            </a:r>
            <a:endParaRPr lang="es-GT" b="1" dirty="0">
              <a:solidFill>
                <a:srgbClr val="C00000"/>
              </a:solidFill>
            </a:endParaRPr>
          </a:p>
        </p:txBody>
      </p:sp>
      <p:pic>
        <p:nvPicPr>
          <p:cNvPr id="4" name="Picture 4" descr="Resultado de imagen para efp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2904" y="37206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14" y="235562"/>
            <a:ext cx="3310759" cy="227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773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1333</Words>
  <Application>Microsoft Office PowerPoint</Application>
  <PresentationFormat>Panorámica</PresentationFormat>
  <Paragraphs>137</Paragraphs>
  <Slides>51</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60" baseType="lpstr">
      <vt:lpstr>AR CENA</vt:lpstr>
      <vt:lpstr>AR CHRISTY</vt:lpstr>
      <vt:lpstr>Arial</vt:lpstr>
      <vt:lpstr>Calibri</vt:lpstr>
      <vt:lpstr>Calibri Light</vt:lpstr>
      <vt:lpstr>Times New Roman</vt:lpstr>
      <vt:lpstr>Wingdings</vt:lpstr>
      <vt:lpstr>Tema de Office</vt:lpstr>
      <vt:lpstr>Imagen de mapa de bits</vt:lpstr>
      <vt:lpstr>INVESTIGUEMOS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CLIMA</vt:lpstr>
      <vt:lpstr>¿Clima y tiempo es lo mismo?</vt:lpstr>
      <vt:lpstr>Presentación de PowerPoint</vt:lpstr>
      <vt:lpstr>DOBLÉS</vt:lpstr>
      <vt:lpstr>INTRODUCCIÓN</vt:lpstr>
      <vt:lpstr>ELEMENTOS CLIMÁTICOS</vt:lpstr>
      <vt:lpstr>Presentación de PowerPoint</vt:lpstr>
      <vt:lpstr>Presentación de PowerPoint</vt:lpstr>
      <vt:lpstr>ELEMENTOS CLIMÁTICOS: Temperaturas</vt:lpstr>
      <vt:lpstr>ELEMENTOS CLIMÁTICOS: Mapa de temperaturas</vt:lpstr>
      <vt:lpstr>¿Cuál es el Tiempo Climático de hoy?</vt:lpstr>
      <vt:lpstr>Presentación de PowerPoint</vt:lpstr>
      <vt:lpstr>Precipitaciones</vt:lpstr>
      <vt:lpstr>Condensación líquida</vt:lpstr>
      <vt:lpstr>Tipos de Lluvias</vt:lpstr>
      <vt:lpstr>Nubes Cumulonimbos</vt:lpstr>
      <vt:lpstr>Condensación Sólida</vt:lpstr>
      <vt:lpstr>Presentación de PowerPoint</vt:lpstr>
      <vt:lpstr>Presentación de PowerPoint</vt:lpstr>
      <vt:lpstr>Presentación de PowerPoint</vt:lpstr>
      <vt:lpstr>Humedad</vt:lpstr>
      <vt:lpstr>Presentación de PowerPoint</vt:lpstr>
      <vt:lpstr>Presentación de PowerPoint</vt:lpstr>
      <vt:lpstr>Insolación</vt:lpstr>
      <vt:lpstr> Nubosidad</vt:lpstr>
      <vt:lpstr>Presentación de PowerPoint</vt:lpstr>
      <vt:lpstr>PRESIÓN </vt:lpstr>
      <vt:lpstr>Presentación de PowerPoint</vt:lpstr>
      <vt:lpstr>Presentación de PowerPoint</vt:lpstr>
      <vt:lpstr> Viento</vt:lpstr>
      <vt:lpstr>Principales tipos de Viento</vt:lpstr>
      <vt:lpstr>Presentación de PowerPoint</vt:lpstr>
      <vt:lpstr>Presentación de PowerPoint</vt:lpstr>
      <vt:lpstr> Astronómicos: Zonalidad</vt:lpstr>
      <vt:lpstr> Factores dinámicos: Corriente en chorro</vt:lpstr>
      <vt:lpstr>Factores dinámicos: Frente Polar</vt:lpstr>
      <vt:lpstr>Factores dinámicos: Centros de acción</vt:lpstr>
      <vt:lpstr>Factores dinámicos: Centros de acción</vt:lpstr>
      <vt:lpstr>Factores geográficos: influencia marina</vt:lpstr>
      <vt:lpstr>Factores geográficos: altitud</vt:lpstr>
      <vt:lpstr>Factores geográficos: orientación</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INVESTIGUEMOS</dc:title>
  <dc:creator>Yvette Aguilar</dc:creator>
  <cp:lastModifiedBy>Yvette Aguilar</cp:lastModifiedBy>
  <cp:revision>35</cp:revision>
  <dcterms:created xsi:type="dcterms:W3CDTF">2017-10-25T09:16:02Z</dcterms:created>
  <dcterms:modified xsi:type="dcterms:W3CDTF">2017-11-01T12:30:43Z</dcterms:modified>
</cp:coreProperties>
</file>